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327" r:id="rId5"/>
    <p:sldId id="259" r:id="rId6"/>
    <p:sldId id="258" r:id="rId7"/>
    <p:sldId id="261" r:id="rId8"/>
    <p:sldId id="326" r:id="rId9"/>
    <p:sldId id="328" r:id="rId10"/>
    <p:sldId id="260" r:id="rId11"/>
    <p:sldId id="262" r:id="rId12"/>
    <p:sldId id="265" r:id="rId13"/>
    <p:sldId id="266" r:id="rId14"/>
    <p:sldId id="325" r:id="rId15"/>
    <p:sldId id="268" r:id="rId16"/>
    <p:sldId id="272" r:id="rId17"/>
    <p:sldId id="345" r:id="rId18"/>
    <p:sldId id="279" r:id="rId19"/>
    <p:sldId id="275" r:id="rId20"/>
    <p:sldId id="281" r:id="rId21"/>
    <p:sldId id="280" r:id="rId22"/>
    <p:sldId id="277" r:id="rId23"/>
    <p:sldId id="278" r:id="rId24"/>
    <p:sldId id="270" r:id="rId25"/>
    <p:sldId id="332" r:id="rId26"/>
    <p:sldId id="333" r:id="rId27"/>
    <p:sldId id="336" r:id="rId28"/>
    <p:sldId id="339" r:id="rId29"/>
    <p:sldId id="338" r:id="rId30"/>
    <p:sldId id="337" r:id="rId31"/>
    <p:sldId id="335" r:id="rId32"/>
    <p:sldId id="286" r:id="rId33"/>
    <p:sldId id="293" r:id="rId34"/>
    <p:sldId id="291" r:id="rId35"/>
    <p:sldId id="289" r:id="rId36"/>
    <p:sldId id="292" r:id="rId37"/>
    <p:sldId id="295" r:id="rId38"/>
    <p:sldId id="307" r:id="rId39"/>
    <p:sldId id="308" r:id="rId40"/>
    <p:sldId id="282" r:id="rId41"/>
    <p:sldId id="309" r:id="rId42"/>
    <p:sldId id="340" r:id="rId43"/>
    <p:sldId id="304" r:id="rId44"/>
    <p:sldId id="298" r:id="rId45"/>
    <p:sldId id="341" r:id="rId46"/>
    <p:sldId id="342" r:id="rId47"/>
    <p:sldId id="343" r:id="rId48"/>
    <p:sldId id="344" r:id="rId49"/>
    <p:sldId id="305" r:id="rId50"/>
    <p:sldId id="306" r:id="rId51"/>
    <p:sldId id="310" r:id="rId52"/>
    <p:sldId id="284" r:id="rId53"/>
    <p:sldId id="334" r:id="rId54"/>
    <p:sldId id="285" r:id="rId55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3C024-75B6-40C0-BA63-4E591F627B71}" v="3" dt="2019-12-03T09:51:55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76" autoAdjust="0"/>
    <p:restoredTop sz="86462" autoAdjust="0"/>
  </p:normalViewPr>
  <p:slideViewPr>
    <p:cSldViewPr>
      <p:cViewPr varScale="1">
        <p:scale>
          <a:sx n="57" d="100"/>
          <a:sy n="57" d="100"/>
        </p:scale>
        <p:origin x="11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her Hensen" userId="35eade74-a145-4b3a-9e7a-07b2524e9625" providerId="ADAL" clId="{774EC402-3332-4D8A-8464-DC862DF4407D}"/>
    <pc:docChg chg="delSld modSld">
      <pc:chgData name="Walther Hensen" userId="35eade74-a145-4b3a-9e7a-07b2524e9625" providerId="ADAL" clId="{774EC402-3332-4D8A-8464-DC862DF4407D}" dt="2019-06-04T08:29:45.149" v="6" actId="6549"/>
      <pc:docMkLst>
        <pc:docMk/>
      </pc:docMkLst>
      <pc:sldChg chg="del">
        <pc:chgData name="Walther Hensen" userId="35eade74-a145-4b3a-9e7a-07b2524e9625" providerId="ADAL" clId="{774EC402-3332-4D8A-8464-DC862DF4407D}" dt="2019-06-04T07:51:38.480" v="3" actId="2696"/>
        <pc:sldMkLst>
          <pc:docMk/>
          <pc:sldMk cId="1283523739" sldId="271"/>
        </pc:sldMkLst>
      </pc:sldChg>
      <pc:sldChg chg="del">
        <pc:chgData name="Walther Hensen" userId="35eade74-a145-4b3a-9e7a-07b2524e9625" providerId="ADAL" clId="{774EC402-3332-4D8A-8464-DC862DF4407D}" dt="2019-06-04T07:51:25.122" v="1" actId="2696"/>
        <pc:sldMkLst>
          <pc:docMk/>
          <pc:sldMk cId="2307848348" sldId="273"/>
        </pc:sldMkLst>
      </pc:sldChg>
      <pc:sldChg chg="del">
        <pc:chgData name="Walther Hensen" userId="35eade74-a145-4b3a-9e7a-07b2524e9625" providerId="ADAL" clId="{774EC402-3332-4D8A-8464-DC862DF4407D}" dt="2019-06-04T07:51:28.369" v="2" actId="2696"/>
        <pc:sldMkLst>
          <pc:docMk/>
          <pc:sldMk cId="1228672081" sldId="274"/>
        </pc:sldMkLst>
      </pc:sldChg>
      <pc:sldChg chg="del">
        <pc:chgData name="Walther Hensen" userId="35eade74-a145-4b3a-9e7a-07b2524e9625" providerId="ADAL" clId="{774EC402-3332-4D8A-8464-DC862DF4407D}" dt="2019-06-04T08:29:34.102" v="4" actId="2696"/>
        <pc:sldMkLst>
          <pc:docMk/>
          <pc:sldMk cId="1389152082" sldId="287"/>
        </pc:sldMkLst>
      </pc:sldChg>
      <pc:sldChg chg="del">
        <pc:chgData name="Walther Hensen" userId="35eade74-a145-4b3a-9e7a-07b2524e9625" providerId="ADAL" clId="{774EC402-3332-4D8A-8464-DC862DF4407D}" dt="2019-06-04T07:51:22.195" v="0" actId="2696"/>
        <pc:sldMkLst>
          <pc:docMk/>
          <pc:sldMk cId="1892482751" sldId="329"/>
        </pc:sldMkLst>
      </pc:sldChg>
      <pc:sldChg chg="del">
        <pc:chgData name="Walther Hensen" userId="35eade74-a145-4b3a-9e7a-07b2524e9625" providerId="ADAL" clId="{774EC402-3332-4D8A-8464-DC862DF4407D}" dt="2019-06-04T08:29:37.546" v="5" actId="2696"/>
        <pc:sldMkLst>
          <pc:docMk/>
          <pc:sldMk cId="333384561" sldId="331"/>
        </pc:sldMkLst>
      </pc:sldChg>
      <pc:sldChg chg="modSp">
        <pc:chgData name="Walther Hensen" userId="35eade74-a145-4b3a-9e7a-07b2524e9625" providerId="ADAL" clId="{774EC402-3332-4D8A-8464-DC862DF4407D}" dt="2019-06-04T08:29:45.149" v="6" actId="6549"/>
        <pc:sldMkLst>
          <pc:docMk/>
          <pc:sldMk cId="3109925109" sldId="336"/>
        </pc:sldMkLst>
        <pc:spChg chg="mod">
          <ac:chgData name="Walther Hensen" userId="35eade74-a145-4b3a-9e7a-07b2524e9625" providerId="ADAL" clId="{774EC402-3332-4D8A-8464-DC862DF4407D}" dt="2019-06-04T08:29:45.149" v="6" actId="6549"/>
          <ac:spMkLst>
            <pc:docMk/>
            <pc:sldMk cId="3109925109" sldId="336"/>
            <ac:spMk id="3" creationId="{00000000-0000-0000-0000-000000000000}"/>
          </ac:spMkLst>
        </pc:spChg>
      </pc:sldChg>
    </pc:docChg>
  </pc:docChgLst>
  <pc:docChgLst>
    <pc:chgData name="Walther Hensen" userId="35eade74-a145-4b3a-9e7a-07b2524e9625" providerId="ADAL" clId="{4B83C024-75B6-40C0-BA63-4E591F627B71}"/>
    <pc:docChg chg="addSld modSld">
      <pc:chgData name="Walther Hensen" userId="35eade74-a145-4b3a-9e7a-07b2524e9625" providerId="ADAL" clId="{4B83C024-75B6-40C0-BA63-4E591F627B71}" dt="2019-12-03T09:50:44.287" v="26" actId="5793"/>
      <pc:docMkLst>
        <pc:docMk/>
      </pc:docMkLst>
      <pc:sldChg chg="modSp add">
        <pc:chgData name="Walther Hensen" userId="35eade74-a145-4b3a-9e7a-07b2524e9625" providerId="ADAL" clId="{4B83C024-75B6-40C0-BA63-4E591F627B71}" dt="2019-12-03T09:50:44.287" v="26" actId="5793"/>
        <pc:sldMkLst>
          <pc:docMk/>
          <pc:sldMk cId="1606128086" sldId="345"/>
        </pc:sldMkLst>
        <pc:spChg chg="mod">
          <ac:chgData name="Walther Hensen" userId="35eade74-a145-4b3a-9e7a-07b2524e9625" providerId="ADAL" clId="{4B83C024-75B6-40C0-BA63-4E591F627B71}" dt="2019-12-03T09:50:42.054" v="25" actId="20577"/>
          <ac:spMkLst>
            <pc:docMk/>
            <pc:sldMk cId="1606128086" sldId="345"/>
            <ac:spMk id="2" creationId="{6B0C0A87-183D-4CDC-BB73-A1D533B7F3E9}"/>
          </ac:spMkLst>
        </pc:spChg>
        <pc:spChg chg="mod">
          <ac:chgData name="Walther Hensen" userId="35eade74-a145-4b3a-9e7a-07b2524e9625" providerId="ADAL" clId="{4B83C024-75B6-40C0-BA63-4E591F627B71}" dt="2019-12-03T09:50:44.287" v="26" actId="5793"/>
          <ac:spMkLst>
            <pc:docMk/>
            <pc:sldMk cId="1606128086" sldId="345"/>
            <ac:spMk id="3" creationId="{822AC7CA-2180-4E87-89C2-FF56E9718C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362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155" y="3"/>
            <a:ext cx="2889362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994D2-20B4-4A65-B8C3-BC71989A16F7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89362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155" y="9428630"/>
            <a:ext cx="2889362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127A1-8D3A-43AB-8183-F7C603A2F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41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18D35-2DBE-410A-8F3E-AD10CFC05AF2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87943-8E5D-4195-8E67-F55037366B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09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7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811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56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Concentratie van de H</a:t>
            </a:r>
            <a:r>
              <a:rPr lang="nl-NL" baseline="30000" dirty="0"/>
              <a:t>+</a:t>
            </a:r>
            <a:r>
              <a:rPr lang="nl-NL" dirty="0"/>
              <a:t>-ionen</a:t>
            </a:r>
            <a:r>
              <a:rPr lang="nl-NL" baseline="0" dirty="0"/>
              <a:t> is een scheikundige maat voor het aantal </a:t>
            </a:r>
            <a:r>
              <a:rPr lang="nl-NL" dirty="0"/>
              <a:t>H</a:t>
            </a:r>
            <a:r>
              <a:rPr lang="nl-NL" baseline="30000" dirty="0"/>
              <a:t>+</a:t>
            </a:r>
            <a:r>
              <a:rPr lang="nl-NL" dirty="0"/>
              <a:t>-ionen</a:t>
            </a:r>
            <a:r>
              <a:rPr lang="nl-NL" baseline="0" dirty="0"/>
              <a:t> per liter oplossing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72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18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Concentratie van de H</a:t>
            </a:r>
            <a:r>
              <a:rPr lang="nl-NL" baseline="30000" dirty="0"/>
              <a:t>+</a:t>
            </a:r>
            <a:r>
              <a:rPr lang="nl-NL" dirty="0"/>
              <a:t>-ionen</a:t>
            </a:r>
            <a:r>
              <a:rPr lang="nl-NL" baseline="0" dirty="0"/>
              <a:t> is een scheikundige maat voor het aantal </a:t>
            </a:r>
            <a:r>
              <a:rPr lang="nl-NL" dirty="0"/>
              <a:t>H</a:t>
            </a:r>
            <a:r>
              <a:rPr lang="nl-NL" baseline="30000" dirty="0"/>
              <a:t>+</a:t>
            </a:r>
            <a:r>
              <a:rPr lang="nl-NL" dirty="0"/>
              <a:t>-ionen</a:t>
            </a:r>
            <a:r>
              <a:rPr lang="nl-NL" baseline="0" dirty="0"/>
              <a:t> per liter oplossing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31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Elk molecuul dat in het water komt zal alle H+ afstaan.</a:t>
            </a:r>
          </a:p>
          <a:p>
            <a:r>
              <a:rPr lang="nl-NL" dirty="0"/>
              <a:t>Alle</a:t>
            </a:r>
            <a:r>
              <a:rPr lang="nl-NL" baseline="0" dirty="0"/>
              <a:t> andere zuren zijn zwakke zuren, behalve de 3 sterke zuren HCL, HNO3, H2SO4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23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 als </a:t>
            </a:r>
          </a:p>
          <a:p>
            <a:r>
              <a:rPr lang="nl-NL" dirty="0" err="1"/>
              <a:t>NaOH</a:t>
            </a:r>
            <a:r>
              <a:rPr lang="nl-NL" baseline="0" dirty="0"/>
              <a:t> -&gt; Na + OH</a:t>
            </a:r>
          </a:p>
          <a:p>
            <a:r>
              <a:rPr lang="nl-NL" baseline="0" dirty="0"/>
              <a:t>Ca2+O2- + water -&gt; Ca2+ + 2OH-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23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74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26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565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7943-8E5D-4195-8E67-F55037366B90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94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E MD PPP-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85"/>
            <a:ext cx="9144000" cy="6857315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66350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1720" y="1844824"/>
            <a:ext cx="663508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FD8C-2146-4E75-970E-4E8404B90C38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16CE-E3FB-45FF-AED6-0EFFA13A60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nlRY_i5J0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 descr="HE MD PP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"/>
            <a:ext cx="9144000" cy="68573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7624" y="27809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Zuren</a:t>
            </a:r>
          </a:p>
        </p:txBody>
      </p:sp>
    </p:spTree>
    <p:extLst>
      <p:ext uri="{BB962C8B-B14F-4D97-AF65-F5344CB8AC3E}">
        <p14:creationId xmlns:p14="http://schemas.microsoft.com/office/powerpoint/2010/main" val="380174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6773"/>
            <a:ext cx="2282602" cy="32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Sterkte van zuren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r>
              <a:rPr lang="nl-NL" dirty="0"/>
              <a:t>Zwakke zuren</a:t>
            </a:r>
          </a:p>
          <a:p>
            <a:pPr lvl="1"/>
            <a:r>
              <a:rPr lang="nl-NL" dirty="0"/>
              <a:t>Deel van de moleculen splitst in reactie met water</a:t>
            </a:r>
          </a:p>
          <a:p>
            <a:pPr lvl="1"/>
            <a:r>
              <a:rPr lang="nl-NL" dirty="0"/>
              <a:t>Meeste moleculen zijn ongesplitst</a:t>
            </a:r>
          </a:p>
          <a:p>
            <a:pPr lvl="1"/>
            <a:r>
              <a:rPr lang="nl-NL" dirty="0"/>
              <a:t>Er is sprake van een evenwichtsreactie ↔</a:t>
            </a:r>
          </a:p>
          <a:p>
            <a:pPr lvl="2"/>
            <a:r>
              <a:rPr lang="nl-NL" dirty="0"/>
              <a:t>Moleculen splitsen (</a:t>
            </a:r>
            <a:r>
              <a:rPr lang="nl-NL" i="1" dirty="0"/>
              <a:t>in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H</a:t>
            </a:r>
            <a:r>
              <a:rPr lang="nl-NL" baseline="30000" dirty="0">
                <a:sym typeface="Wingdings" panose="05000000000000000000" pitchFamily="2" charset="2"/>
              </a:rPr>
              <a:t>+ </a:t>
            </a:r>
            <a:r>
              <a:rPr lang="nl-NL" dirty="0">
                <a:sym typeface="Wingdings" panose="05000000000000000000" pitchFamily="2" charset="2"/>
              </a:rPr>
              <a:t>-ionen en zuurrest)</a:t>
            </a:r>
            <a:endParaRPr lang="nl-NL" dirty="0"/>
          </a:p>
          <a:p>
            <a:pPr lvl="2"/>
            <a:r>
              <a:rPr lang="nl-NL" dirty="0"/>
              <a:t>Moleculen ontstaan (</a:t>
            </a:r>
            <a:r>
              <a:rPr lang="nl-NL" i="1" dirty="0"/>
              <a:t>uit </a:t>
            </a:r>
            <a:r>
              <a:rPr lang="nl-NL" dirty="0">
                <a:sym typeface="Wingdings" panose="05000000000000000000" pitchFamily="2" charset="2"/>
              </a:rPr>
              <a:t>H</a:t>
            </a:r>
            <a:r>
              <a:rPr lang="nl-NL" baseline="30000" dirty="0">
                <a:sym typeface="Wingdings" panose="05000000000000000000" pitchFamily="2" charset="2"/>
              </a:rPr>
              <a:t>+ </a:t>
            </a:r>
            <a:r>
              <a:rPr lang="nl-NL" dirty="0">
                <a:sym typeface="Wingdings" panose="05000000000000000000" pitchFamily="2" charset="2"/>
              </a:rPr>
              <a:t>-ionen en zuurrest)</a:t>
            </a:r>
            <a:endParaRPr lang="nl-NL" dirty="0"/>
          </a:p>
          <a:p>
            <a:pPr lvl="2"/>
            <a:endParaRPr lang="nl-NL" dirty="0"/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nl-NL" dirty="0">
                <a:sym typeface="Wingdings" panose="05000000000000000000" pitchFamily="2" charset="2"/>
              </a:rPr>
              <a:t>   </a:t>
            </a:r>
            <a:r>
              <a:rPr lang="nl-NL" sz="2800" dirty="0">
                <a:sym typeface="Wingdings" panose="05000000000000000000" pitchFamily="2" charset="2"/>
              </a:rPr>
              <a:t>CH</a:t>
            </a:r>
            <a:r>
              <a:rPr lang="nl-NL" sz="2800" baseline="-25000" dirty="0">
                <a:sym typeface="Wingdings" panose="05000000000000000000" pitchFamily="2" charset="2"/>
              </a:rPr>
              <a:t>3</a:t>
            </a:r>
            <a:r>
              <a:rPr lang="nl-NL" sz="2800" dirty="0">
                <a:sym typeface="Wingdings" panose="05000000000000000000" pitchFamily="2" charset="2"/>
              </a:rPr>
              <a:t>COOH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 </a:t>
            </a:r>
            <a:r>
              <a:rPr lang="nl-NL" sz="2800" dirty="0"/>
              <a:t>↔</a:t>
            </a:r>
            <a:r>
              <a:rPr lang="nl-NL" sz="2800" dirty="0">
                <a:sym typeface="Wingdings" panose="05000000000000000000" pitchFamily="2" charset="2"/>
              </a:rPr>
              <a:t> H</a:t>
            </a:r>
            <a:r>
              <a:rPr lang="nl-NL" sz="2800" baseline="30000" dirty="0">
                <a:sym typeface="Wingdings" panose="05000000000000000000" pitchFamily="2" charset="2"/>
              </a:rPr>
              <a:t>+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</a:t>
            </a:r>
            <a:r>
              <a:rPr lang="nl-NL" sz="2800" dirty="0">
                <a:sym typeface="Wingdings" panose="05000000000000000000" pitchFamily="2" charset="2"/>
              </a:rPr>
              <a:t> + CH</a:t>
            </a:r>
            <a:r>
              <a:rPr lang="nl-NL" sz="2800" baseline="-25000" dirty="0">
                <a:sym typeface="Wingdings" panose="05000000000000000000" pitchFamily="2" charset="2"/>
              </a:rPr>
              <a:t>3</a:t>
            </a:r>
            <a:r>
              <a:rPr lang="nl-NL" sz="2800" dirty="0">
                <a:sym typeface="Wingdings" panose="05000000000000000000" pitchFamily="2" charset="2"/>
              </a:rPr>
              <a:t>COO</a:t>
            </a:r>
            <a:r>
              <a:rPr lang="nl-NL" sz="2800" baseline="30000" dirty="0">
                <a:sym typeface="Wingdings" panose="05000000000000000000" pitchFamily="2" charset="2"/>
              </a:rPr>
              <a:t>-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 </a:t>
            </a:r>
            <a:endParaRPr lang="nl-NL" sz="2800" dirty="0"/>
          </a:p>
          <a:p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835696" y="5468926"/>
            <a:ext cx="5328592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Ongesplitste azijnzuuroplossing 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555776" y="6431253"/>
            <a:ext cx="4464496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Opmerking: </a:t>
            </a:r>
            <a:r>
              <a:rPr lang="nl-NL" sz="2000" dirty="0">
                <a:sym typeface="Wingdings" panose="05000000000000000000" pitchFamily="2" charset="2"/>
              </a:rPr>
              <a:t>H</a:t>
            </a:r>
            <a:r>
              <a:rPr lang="nl-NL" sz="2000" baseline="30000" dirty="0">
                <a:sym typeface="Wingdings" panose="05000000000000000000" pitchFamily="2" charset="2"/>
              </a:rPr>
              <a:t>+ </a:t>
            </a:r>
            <a:r>
              <a:rPr lang="nl-NL" sz="2000" dirty="0">
                <a:sym typeface="Wingdings" panose="05000000000000000000" pitchFamily="2" charset="2"/>
              </a:rPr>
              <a:t>+ H</a:t>
            </a:r>
            <a:r>
              <a:rPr lang="nl-NL" sz="2000" baseline="-25000" dirty="0">
                <a:sym typeface="Wingdings" panose="05000000000000000000" pitchFamily="2" charset="2"/>
              </a:rPr>
              <a:t>2</a:t>
            </a:r>
            <a:r>
              <a:rPr lang="nl-NL" sz="2000" dirty="0">
                <a:sym typeface="Wingdings" panose="05000000000000000000" pitchFamily="2" charset="2"/>
              </a:rPr>
              <a:t>O → H</a:t>
            </a:r>
            <a:r>
              <a:rPr lang="nl-NL" sz="2000" baseline="-25000" dirty="0">
                <a:sym typeface="Wingdings" panose="05000000000000000000" pitchFamily="2" charset="2"/>
              </a:rPr>
              <a:t>3</a:t>
            </a:r>
            <a:r>
              <a:rPr lang="nl-NL" sz="2000" dirty="0">
                <a:sym typeface="Wingdings" panose="05000000000000000000" pitchFamily="2" charset="2"/>
              </a:rPr>
              <a:t>O</a:t>
            </a:r>
            <a:r>
              <a:rPr lang="nl-NL" sz="2000" baseline="30000" dirty="0">
                <a:sym typeface="Wingdings" panose="05000000000000000000" pitchFamily="2" charset="2"/>
              </a:rPr>
              <a:t>+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97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267744" y="243124"/>
            <a:ext cx="6635080" cy="648072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639762"/>
          </a:xfrm>
        </p:spPr>
        <p:txBody>
          <a:bodyPr/>
          <a:lstStyle/>
          <a:p>
            <a:r>
              <a:rPr lang="nl-NL" dirty="0"/>
              <a:t>Sterk zuur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323528" y="1836514"/>
            <a:ext cx="4173860" cy="3951288"/>
          </a:xfrm>
        </p:spPr>
        <p:txBody>
          <a:bodyPr>
            <a:normAutofit/>
          </a:bodyPr>
          <a:lstStyle/>
          <a:p>
            <a:r>
              <a:rPr lang="nl-NL" dirty="0"/>
              <a:t>Zwavelzuur H</a:t>
            </a:r>
            <a:r>
              <a:rPr lang="nl-NL" baseline="-25000" dirty="0"/>
              <a:t>2</a:t>
            </a:r>
            <a:r>
              <a:rPr lang="nl-NL" dirty="0"/>
              <a:t>SO</a:t>
            </a:r>
            <a:r>
              <a:rPr lang="nl-NL" baseline="-25000" dirty="0"/>
              <a:t>4</a:t>
            </a:r>
          </a:p>
          <a:p>
            <a:r>
              <a:rPr lang="nl-NL" dirty="0"/>
              <a:t>Salpeterzuur HNO</a:t>
            </a:r>
            <a:r>
              <a:rPr lang="nl-NL" baseline="-25000" dirty="0"/>
              <a:t>3</a:t>
            </a:r>
          </a:p>
          <a:p>
            <a:r>
              <a:rPr lang="nl-NL" dirty="0"/>
              <a:t>Zoutzuur </a:t>
            </a:r>
            <a:r>
              <a:rPr lang="nl-NL" dirty="0" err="1"/>
              <a:t>HCl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Aflopende reactie waarbij alle moleculen splitsen</a:t>
            </a:r>
          </a:p>
          <a:p>
            <a:pPr marL="0" indent="0">
              <a:buNone/>
            </a:pPr>
            <a:endParaRPr lang="nl-NL" dirty="0"/>
          </a:p>
          <a:p>
            <a:pPr marL="0" lvl="1" indent="0">
              <a:buNone/>
            </a:pPr>
            <a:r>
              <a:rPr lang="nl-NL" sz="2400" dirty="0"/>
              <a:t>HNO</a:t>
            </a:r>
            <a:r>
              <a:rPr lang="nl-NL" sz="2400" baseline="-25000" dirty="0"/>
              <a:t>3</a:t>
            </a:r>
            <a:r>
              <a:rPr lang="nl-NL" sz="2400" baseline="-25000" dirty="0">
                <a:sym typeface="Wingdings" panose="05000000000000000000" pitchFamily="2" charset="2"/>
              </a:rPr>
              <a:t> (g)</a:t>
            </a:r>
            <a:r>
              <a:rPr lang="nl-NL" sz="2400" dirty="0">
                <a:sym typeface="Wingdings" panose="05000000000000000000" pitchFamily="2" charset="2"/>
              </a:rPr>
              <a:t> H</a:t>
            </a:r>
            <a:r>
              <a:rPr lang="nl-NL" sz="2400" baseline="30000" dirty="0">
                <a:sym typeface="Wingdings" panose="05000000000000000000" pitchFamily="2" charset="2"/>
              </a:rPr>
              <a:t>+</a:t>
            </a:r>
            <a:r>
              <a:rPr lang="nl-NL" sz="2400" baseline="-25000" dirty="0">
                <a:sym typeface="Wingdings" panose="05000000000000000000" pitchFamily="2" charset="2"/>
              </a:rPr>
              <a:t>(</a:t>
            </a:r>
            <a:r>
              <a:rPr lang="nl-NL" sz="2400" baseline="-25000" dirty="0" err="1">
                <a:sym typeface="Wingdings" panose="05000000000000000000" pitchFamily="2" charset="2"/>
              </a:rPr>
              <a:t>aq</a:t>
            </a:r>
            <a:r>
              <a:rPr lang="nl-NL" sz="2400" baseline="-25000" dirty="0">
                <a:sym typeface="Wingdings" panose="05000000000000000000" pitchFamily="2" charset="2"/>
              </a:rPr>
              <a:t>)</a:t>
            </a:r>
            <a:r>
              <a:rPr lang="nl-NL" sz="2400" dirty="0">
                <a:sym typeface="Wingdings" panose="05000000000000000000" pitchFamily="2" charset="2"/>
              </a:rPr>
              <a:t>+ </a:t>
            </a:r>
            <a:r>
              <a:rPr lang="nl-NL" sz="2400" dirty="0"/>
              <a:t>NO</a:t>
            </a:r>
            <a:r>
              <a:rPr lang="nl-NL" sz="2400" baseline="-25000" dirty="0"/>
              <a:t>3</a:t>
            </a:r>
            <a:r>
              <a:rPr lang="nl-NL" sz="2400" baseline="30000" dirty="0">
                <a:sym typeface="Wingdings" panose="05000000000000000000" pitchFamily="2" charset="2"/>
              </a:rPr>
              <a:t>-</a:t>
            </a:r>
            <a:r>
              <a:rPr lang="nl-NL" sz="2400" baseline="-25000" dirty="0">
                <a:sym typeface="Wingdings" panose="05000000000000000000" pitchFamily="2" charset="2"/>
              </a:rPr>
              <a:t>(</a:t>
            </a:r>
            <a:r>
              <a:rPr lang="nl-NL" sz="2400" baseline="-25000" dirty="0" err="1">
                <a:sym typeface="Wingdings" panose="05000000000000000000" pitchFamily="2" charset="2"/>
              </a:rPr>
              <a:t>aq</a:t>
            </a:r>
            <a:r>
              <a:rPr lang="nl-NL" sz="2400" baseline="-25000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3"/>
          </p:nvPr>
        </p:nvSpPr>
        <p:spPr>
          <a:xfrm>
            <a:off x="4645025" y="845022"/>
            <a:ext cx="4041775" cy="639762"/>
          </a:xfrm>
        </p:spPr>
        <p:txBody>
          <a:bodyPr/>
          <a:lstStyle/>
          <a:p>
            <a:r>
              <a:rPr lang="nl-NL" dirty="0"/>
              <a:t>Zwak zuur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257799" cy="418477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Waterstoffluoride HF</a:t>
            </a:r>
          </a:p>
          <a:p>
            <a:r>
              <a:rPr lang="nl-NL" dirty="0"/>
              <a:t>Fosforzuur H</a:t>
            </a:r>
            <a:r>
              <a:rPr lang="nl-NL" baseline="-25000" dirty="0"/>
              <a:t>3</a:t>
            </a:r>
            <a:r>
              <a:rPr lang="nl-NL" dirty="0"/>
              <a:t>PO</a:t>
            </a:r>
            <a:r>
              <a:rPr lang="nl-NL" baseline="-25000" dirty="0"/>
              <a:t>4</a:t>
            </a:r>
          </a:p>
          <a:p>
            <a:r>
              <a:rPr lang="nl-NL" dirty="0"/>
              <a:t>Koolzuur H</a:t>
            </a:r>
            <a:r>
              <a:rPr lang="nl-NL" baseline="-25000" dirty="0"/>
              <a:t>2</a:t>
            </a:r>
            <a:r>
              <a:rPr lang="nl-NL" dirty="0"/>
              <a:t>CO</a:t>
            </a:r>
            <a:r>
              <a:rPr lang="nl-NL" baseline="-25000" dirty="0"/>
              <a:t>3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Evenwichtsreactie waarbij een deel van de moleculen splitst</a:t>
            </a:r>
          </a:p>
          <a:p>
            <a:pPr marL="0" indent="0">
              <a:buNone/>
            </a:pPr>
            <a:endParaRPr lang="nl-NL" dirty="0"/>
          </a:p>
          <a:p>
            <a:pPr marL="0" lvl="1" indent="0">
              <a:buNone/>
            </a:pPr>
            <a:r>
              <a:rPr lang="nl-NL" sz="2400" dirty="0"/>
              <a:t>H</a:t>
            </a:r>
            <a:r>
              <a:rPr lang="nl-NL" sz="2400" baseline="-25000" dirty="0"/>
              <a:t>2</a:t>
            </a:r>
            <a:r>
              <a:rPr lang="nl-NL" sz="2400" dirty="0"/>
              <a:t>CO</a:t>
            </a:r>
            <a:r>
              <a:rPr lang="nl-NL" sz="2400" baseline="-25000" dirty="0"/>
              <a:t>3</a:t>
            </a:r>
            <a:r>
              <a:rPr lang="nl-NL" sz="2400" dirty="0"/>
              <a:t> </a:t>
            </a:r>
            <a:r>
              <a:rPr lang="nl-NL" sz="2400" baseline="-25000" dirty="0">
                <a:sym typeface="Wingdings" panose="05000000000000000000" pitchFamily="2" charset="2"/>
              </a:rPr>
              <a:t>(</a:t>
            </a:r>
            <a:r>
              <a:rPr lang="nl-NL" sz="2400" baseline="-25000" dirty="0" err="1">
                <a:sym typeface="Wingdings" panose="05000000000000000000" pitchFamily="2" charset="2"/>
              </a:rPr>
              <a:t>aq</a:t>
            </a:r>
            <a:r>
              <a:rPr lang="nl-NL" sz="2400" baseline="-25000" dirty="0">
                <a:sym typeface="Wingdings" panose="05000000000000000000" pitchFamily="2" charset="2"/>
              </a:rPr>
              <a:t>)</a:t>
            </a:r>
            <a:r>
              <a:rPr lang="nl-NL" sz="2400" dirty="0"/>
              <a:t>↔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nl-NL" sz="2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sz="2400" baseline="-25000" dirty="0">
                <a:sym typeface="Wingdings" panose="05000000000000000000" pitchFamily="2" charset="2"/>
              </a:rPr>
              <a:t>(</a:t>
            </a:r>
            <a:r>
              <a:rPr lang="nl-NL" sz="2400" baseline="-25000" dirty="0" err="1">
                <a:sym typeface="Wingdings" panose="05000000000000000000" pitchFamily="2" charset="2"/>
              </a:rPr>
              <a:t>aq</a:t>
            </a:r>
            <a:r>
              <a:rPr lang="nl-NL" sz="2400" baseline="-25000" dirty="0">
                <a:sym typeface="Wingdings" panose="05000000000000000000" pitchFamily="2" charset="2"/>
              </a:rPr>
              <a:t>)</a:t>
            </a:r>
            <a:r>
              <a:rPr lang="nl-NL" sz="2400" dirty="0">
                <a:sym typeface="Wingdings" panose="05000000000000000000" pitchFamily="2" charset="2"/>
              </a:rPr>
              <a:t>+ </a:t>
            </a:r>
            <a:r>
              <a:rPr lang="nl-NL" sz="2400" dirty="0"/>
              <a:t>HCO</a:t>
            </a:r>
            <a:r>
              <a:rPr lang="nl-NL" sz="2400" baseline="-25000" dirty="0"/>
              <a:t>3 </a:t>
            </a:r>
            <a:r>
              <a:rPr lang="nl-NL" sz="2400" baseline="30000" dirty="0">
                <a:sym typeface="Wingdings" panose="05000000000000000000" pitchFamily="2" charset="2"/>
              </a:rPr>
              <a:t>-</a:t>
            </a:r>
            <a:r>
              <a:rPr lang="nl-NL" sz="2400" baseline="-25000" dirty="0">
                <a:sym typeface="Wingdings" panose="05000000000000000000" pitchFamily="2" charset="2"/>
              </a:rPr>
              <a:t>(</a:t>
            </a:r>
            <a:r>
              <a:rPr lang="nl-NL" sz="2400" baseline="-25000" dirty="0" err="1">
                <a:sym typeface="Wingdings" panose="05000000000000000000" pitchFamily="2" charset="2"/>
              </a:rPr>
              <a:t>aq</a:t>
            </a:r>
            <a:r>
              <a:rPr lang="nl-NL" sz="2400" baseline="-25000" dirty="0">
                <a:sym typeface="Wingdings" panose="05000000000000000000" pitchFamily="2" charset="2"/>
              </a:rPr>
              <a:t>) </a:t>
            </a:r>
          </a:p>
          <a:p>
            <a:pPr marL="0" lvl="1" indent="0">
              <a:buNone/>
            </a:pPr>
            <a:r>
              <a:rPr lang="nl-NL" sz="2400" dirty="0"/>
              <a:t>H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r>
              <a:rPr lang="nl-NL" sz="2400" dirty="0"/>
              <a:t>CO</a:t>
            </a:r>
            <a:r>
              <a:rPr lang="nl-NL" sz="2400" baseline="-25000" dirty="0"/>
              <a:t>3</a:t>
            </a:r>
            <a:r>
              <a:rPr lang="nl-NL" sz="2400" dirty="0"/>
              <a:t> </a:t>
            </a:r>
            <a:r>
              <a:rPr lang="nl-NL" sz="2400" baseline="-25000" dirty="0">
                <a:sym typeface="Wingdings" panose="05000000000000000000" pitchFamily="2" charset="2"/>
              </a:rPr>
              <a:t>(</a:t>
            </a:r>
            <a:r>
              <a:rPr lang="nl-NL" sz="2400" baseline="-25000" dirty="0" err="1">
                <a:sym typeface="Wingdings" panose="05000000000000000000" pitchFamily="2" charset="2"/>
              </a:rPr>
              <a:t>aq</a:t>
            </a:r>
            <a:r>
              <a:rPr lang="nl-NL" sz="2400" baseline="-25000" dirty="0">
                <a:sym typeface="Wingdings" panose="05000000000000000000" pitchFamily="2" charset="2"/>
              </a:rPr>
              <a:t>)</a:t>
            </a:r>
            <a:r>
              <a:rPr lang="nl-NL" sz="2400" dirty="0"/>
              <a:t>↔ </a:t>
            </a:r>
            <a:r>
              <a:rPr lang="nl-NL" sz="2400" dirty="0">
                <a:solidFill>
                  <a:srgbClr val="FF0000"/>
                </a:solidFill>
              </a:rPr>
              <a:t>2</a:t>
            </a:r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 H</a:t>
            </a:r>
            <a:r>
              <a:rPr lang="nl-NL" sz="2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sz="2400" baseline="-25000" dirty="0">
                <a:sym typeface="Wingdings" panose="05000000000000000000" pitchFamily="2" charset="2"/>
              </a:rPr>
              <a:t>(</a:t>
            </a:r>
            <a:r>
              <a:rPr lang="nl-NL" sz="2400" baseline="-25000" dirty="0" err="1">
                <a:sym typeface="Wingdings" panose="05000000000000000000" pitchFamily="2" charset="2"/>
              </a:rPr>
              <a:t>aq</a:t>
            </a:r>
            <a:r>
              <a:rPr lang="nl-NL" sz="2400" baseline="-25000" dirty="0">
                <a:sym typeface="Wingdings" panose="05000000000000000000" pitchFamily="2" charset="2"/>
              </a:rPr>
              <a:t>)</a:t>
            </a:r>
            <a:r>
              <a:rPr lang="nl-NL" sz="2400" dirty="0">
                <a:sym typeface="Wingdings" panose="05000000000000000000" pitchFamily="2" charset="2"/>
              </a:rPr>
              <a:t>+ </a:t>
            </a:r>
            <a:r>
              <a:rPr lang="nl-NL" sz="2400" dirty="0"/>
              <a:t>CO</a:t>
            </a:r>
            <a:r>
              <a:rPr lang="nl-NL" sz="2400" baseline="-25000" dirty="0"/>
              <a:t>3</a:t>
            </a:r>
            <a:r>
              <a:rPr lang="nl-NL" sz="2400" baseline="30000" dirty="0">
                <a:sym typeface="Wingdings" panose="05000000000000000000" pitchFamily="2" charset="2"/>
              </a:rPr>
              <a:t>2-</a:t>
            </a:r>
            <a:r>
              <a:rPr lang="nl-NL" sz="2400" baseline="-25000" dirty="0">
                <a:sym typeface="Wingdings" panose="05000000000000000000" pitchFamily="2" charset="2"/>
              </a:rPr>
              <a:t>(</a:t>
            </a:r>
            <a:r>
              <a:rPr lang="nl-NL" sz="2400" baseline="-25000" dirty="0" err="1">
                <a:sym typeface="Wingdings" panose="05000000000000000000" pitchFamily="2" charset="2"/>
              </a:rPr>
              <a:t>aq</a:t>
            </a:r>
            <a:r>
              <a:rPr lang="nl-NL" sz="2400" baseline="-25000" dirty="0">
                <a:sym typeface="Wingdings" panose="05000000000000000000" pitchFamily="2" charset="2"/>
              </a:rPr>
              <a:t>)</a:t>
            </a: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69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35080" cy="648072"/>
          </a:xfrm>
        </p:spPr>
        <p:txBody>
          <a:bodyPr/>
          <a:lstStyle/>
          <a:p>
            <a:r>
              <a:rPr lang="nl-NL" dirty="0"/>
              <a:t>Waardigheid van zuren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929411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Deeltjes / moleculen staan H</a:t>
            </a:r>
            <a:r>
              <a:rPr lang="nl-NL" baseline="30000" dirty="0"/>
              <a:t>+</a:t>
            </a:r>
            <a:r>
              <a:rPr lang="nl-NL" dirty="0"/>
              <a:t>-ion af </a:t>
            </a:r>
          </a:p>
          <a:p>
            <a:endParaRPr lang="nl-NL" dirty="0"/>
          </a:p>
          <a:p>
            <a:r>
              <a:rPr lang="nl-NL" dirty="0"/>
              <a:t>Enkelwaardig zuur (staat 1 deeltje af)</a:t>
            </a:r>
          </a:p>
          <a:p>
            <a:pPr lvl="1"/>
            <a:r>
              <a:rPr lang="nl-NL" dirty="0"/>
              <a:t>Waterstofchloride	    </a:t>
            </a:r>
            <a:r>
              <a:rPr lang="nl-NL" i="1" dirty="0" err="1">
                <a:solidFill>
                  <a:srgbClr val="FF0000"/>
                </a:solidFill>
              </a:rPr>
              <a:t>H</a:t>
            </a:r>
            <a:r>
              <a:rPr lang="nl-NL" dirty="0" err="1"/>
              <a:t>Cl</a:t>
            </a:r>
            <a:endParaRPr lang="nl-NL" dirty="0"/>
          </a:p>
          <a:p>
            <a:pPr lvl="1"/>
            <a:r>
              <a:rPr lang="nl-NL" dirty="0"/>
              <a:t>Salpeterzuur	    </a:t>
            </a:r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nl-NL" dirty="0"/>
              <a:t>NO</a:t>
            </a:r>
            <a:r>
              <a:rPr lang="nl-NL" baseline="-25000" dirty="0"/>
              <a:t>3</a:t>
            </a:r>
          </a:p>
          <a:p>
            <a:pPr lvl="1"/>
            <a:r>
              <a:rPr lang="nl-NL" dirty="0"/>
              <a:t>Azijnzuur		    CH</a:t>
            </a:r>
            <a:r>
              <a:rPr lang="nl-NL" baseline="-25000" dirty="0"/>
              <a:t>3</a:t>
            </a:r>
            <a:r>
              <a:rPr lang="nl-NL" dirty="0"/>
              <a:t>COO</a:t>
            </a:r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nl-NL" dirty="0"/>
              <a:t>  (</a:t>
            </a:r>
            <a:r>
              <a:rPr lang="nl-NL" dirty="0" err="1"/>
              <a:t>Hac</a:t>
            </a:r>
            <a:r>
              <a:rPr lang="nl-NL" dirty="0"/>
              <a:t>)</a:t>
            </a:r>
          </a:p>
          <a:p>
            <a:pPr lvl="1"/>
            <a:endParaRPr lang="nl-NL" dirty="0"/>
          </a:p>
          <a:p>
            <a:r>
              <a:rPr lang="nl-NL" dirty="0"/>
              <a:t>Tweewaardig zuur (staat 2 deeltjes af)</a:t>
            </a:r>
          </a:p>
          <a:p>
            <a:pPr lvl="1"/>
            <a:r>
              <a:rPr lang="nl-NL" dirty="0"/>
              <a:t>Zwavelzuur	   </a:t>
            </a:r>
            <a:r>
              <a:rPr lang="nl-NL" i="1" dirty="0"/>
              <a:t>H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/>
              <a:t>SO</a:t>
            </a:r>
            <a:r>
              <a:rPr lang="nl-NL" baseline="-25000" dirty="0"/>
              <a:t>4</a:t>
            </a:r>
          </a:p>
          <a:p>
            <a:pPr lvl="1"/>
            <a:r>
              <a:rPr lang="nl-NL" dirty="0"/>
              <a:t>Koolzuur 		   </a:t>
            </a:r>
            <a:r>
              <a:rPr lang="nl-NL" i="1" dirty="0"/>
              <a:t>H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/>
              <a:t>CO</a:t>
            </a:r>
            <a:r>
              <a:rPr lang="nl-NL" baseline="-25000" dirty="0"/>
              <a:t>3</a:t>
            </a:r>
            <a:r>
              <a:rPr lang="nl-NL" dirty="0"/>
              <a:t> (CO</a:t>
            </a:r>
            <a:r>
              <a:rPr lang="nl-NL" baseline="-25000" dirty="0"/>
              <a:t>2 </a:t>
            </a:r>
            <a:r>
              <a:rPr lang="nl-NL" dirty="0"/>
              <a:t>+</a:t>
            </a:r>
            <a:r>
              <a:rPr lang="nl-NL" baseline="-25000" dirty="0"/>
              <a:t> </a:t>
            </a:r>
            <a:r>
              <a:rPr lang="nl-NL" dirty="0"/>
              <a:t>H</a:t>
            </a:r>
            <a:r>
              <a:rPr lang="nl-NL" baseline="-25000" dirty="0"/>
              <a:t>2</a:t>
            </a:r>
            <a:r>
              <a:rPr lang="nl-NL" dirty="0"/>
              <a:t>O)</a:t>
            </a:r>
          </a:p>
          <a:p>
            <a:pPr lvl="1"/>
            <a:endParaRPr lang="nl-NL" dirty="0"/>
          </a:p>
          <a:p>
            <a:r>
              <a:rPr lang="nl-NL" dirty="0"/>
              <a:t>Driewaardig zuur (staat 3 deeltjes af) </a:t>
            </a:r>
          </a:p>
          <a:p>
            <a:pPr lvl="1"/>
            <a:r>
              <a:rPr lang="nl-NL" dirty="0"/>
              <a:t>Citroenzuur	   C</a:t>
            </a:r>
            <a:r>
              <a:rPr lang="nl-NL" baseline="-25000" dirty="0"/>
              <a:t>6</a:t>
            </a:r>
            <a:r>
              <a:rPr lang="nl-NL" dirty="0"/>
              <a:t>H</a:t>
            </a:r>
            <a:r>
              <a:rPr lang="nl-NL" baseline="-25000" dirty="0"/>
              <a:t>8</a:t>
            </a:r>
            <a:r>
              <a:rPr lang="nl-NL" dirty="0"/>
              <a:t>O</a:t>
            </a:r>
            <a:r>
              <a:rPr lang="nl-NL" baseline="-25000" dirty="0"/>
              <a:t>7</a:t>
            </a:r>
          </a:p>
          <a:p>
            <a:pPr lvl="1"/>
            <a:r>
              <a:rPr lang="nl-NL" dirty="0"/>
              <a:t>Fosforzuur</a:t>
            </a:r>
            <a:r>
              <a:rPr lang="nl-NL" baseline="-25000" dirty="0"/>
              <a:t> </a:t>
            </a:r>
            <a:r>
              <a:rPr lang="nl-NL" dirty="0"/>
              <a:t>            </a:t>
            </a:r>
            <a:r>
              <a:rPr lang="nl-NL" baseline="-25000" dirty="0"/>
              <a:t>  </a:t>
            </a:r>
            <a:r>
              <a:rPr lang="nl-NL" i="1" dirty="0"/>
              <a:t>H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/>
              <a:t>PO</a:t>
            </a:r>
            <a:r>
              <a:rPr lang="nl-NL" baseline="-25000" dirty="0"/>
              <a:t>4</a:t>
            </a:r>
          </a:p>
          <a:p>
            <a:endParaRPr lang="nl-NL" dirty="0"/>
          </a:p>
          <a:p>
            <a:endParaRPr lang="nl-NL" baseline="-25000" dirty="0"/>
          </a:p>
          <a:p>
            <a:endParaRPr lang="nl-NL" dirty="0"/>
          </a:p>
        </p:txBody>
      </p:sp>
      <p:pic>
        <p:nvPicPr>
          <p:cNvPr id="4" name="Picture 14" descr="http://upload.wikimedia.org/wikipedia/commons/thumb/c/c5/Zitronens%C3%A4ure_-_Citric_acid.svg/266px-Zitronens%C3%A4ure_-_Citric_aci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2049394" cy="93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/>
          <p:cNvSpPr/>
          <p:nvPr/>
        </p:nvSpPr>
        <p:spPr>
          <a:xfrm>
            <a:off x="7812360" y="5157192"/>
            <a:ext cx="288032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6508928" y="5713774"/>
            <a:ext cx="288032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8316416" y="5724928"/>
            <a:ext cx="288032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 descr="http://portal.ovo-zaanstad.nl/sites/brc/schoolvakken/scheikunde/HAVO%205/HTML/H5_koolstofchemie_1/ethaanzu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24" y="2700054"/>
            <a:ext cx="1519940" cy="10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8"/>
          <p:cNvSpPr/>
          <p:nvPr/>
        </p:nvSpPr>
        <p:spPr>
          <a:xfrm>
            <a:off x="8363232" y="3356992"/>
            <a:ext cx="288032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5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11585"/>
              </p:ext>
            </p:extLst>
          </p:nvPr>
        </p:nvGraphicFramePr>
        <p:xfrm>
          <a:off x="827088" y="1125538"/>
          <a:ext cx="7859712" cy="2052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2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Sterk zuur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Zwak zuur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Volledige</a:t>
                      </a:r>
                      <a:r>
                        <a:rPr lang="nl-NL" baseline="0" dirty="0"/>
                        <a:t> splitsing van de zuren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Gedeeltelijke splitsing van de zuren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Aflopende reactie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Evenwichtsreactie ↔</a:t>
                      </a:r>
                    </a:p>
                    <a:p>
                      <a:r>
                        <a:rPr lang="nl-NL" dirty="0"/>
                        <a:t>Zowel splitsing als vorming van zuren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err="1"/>
                        <a:t>HCl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 (g)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>
                          <a:sym typeface="Wingdings" panose="05000000000000000000" pitchFamily="2" charset="2"/>
                        </a:rPr>
                        <a:t> H</a:t>
                      </a:r>
                      <a:r>
                        <a:rPr lang="nl-NL" sz="2000" baseline="30000" dirty="0"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nl-NL" sz="2000" baseline="-25000" dirty="0" err="1"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) </a:t>
                      </a:r>
                      <a:r>
                        <a:rPr lang="nl-NL" sz="2000" dirty="0">
                          <a:sym typeface="Wingdings" panose="05000000000000000000" pitchFamily="2" charset="2"/>
                        </a:rPr>
                        <a:t>+ Cl</a:t>
                      </a:r>
                      <a:r>
                        <a:rPr lang="nl-NL" sz="2000" baseline="30000" dirty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nl-NL" sz="2000" baseline="-25000" dirty="0" err="1"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ym typeface="Wingdings" panose="05000000000000000000" pitchFamily="2" charset="2"/>
                        </a:rPr>
                        <a:t>CH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nl-NL" sz="2000" dirty="0">
                          <a:sym typeface="Wingdings" panose="05000000000000000000" pitchFamily="2" charset="2"/>
                        </a:rPr>
                        <a:t>COOH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nl-NL" sz="2000" baseline="-25000" dirty="0" err="1"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) </a:t>
                      </a:r>
                      <a:r>
                        <a:rPr lang="nl-NL" sz="2000" dirty="0"/>
                        <a:t>↔</a:t>
                      </a:r>
                      <a:r>
                        <a:rPr lang="nl-NL" sz="2000" dirty="0">
                          <a:sym typeface="Wingdings" panose="05000000000000000000" pitchFamily="2" charset="2"/>
                        </a:rPr>
                        <a:t> H</a:t>
                      </a:r>
                      <a:r>
                        <a:rPr lang="nl-NL" sz="2000" baseline="30000" dirty="0"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nl-NL" sz="2000" baseline="-25000" dirty="0" err="1"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nl-NL" sz="2000" dirty="0">
                          <a:sym typeface="Wingdings" panose="05000000000000000000" pitchFamily="2" charset="2"/>
                        </a:rPr>
                        <a:t> + CH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nl-NL" sz="2000" dirty="0">
                          <a:sym typeface="Wingdings" panose="05000000000000000000" pitchFamily="2" charset="2"/>
                        </a:rPr>
                        <a:t>COO</a:t>
                      </a:r>
                      <a:r>
                        <a:rPr lang="nl-NL" sz="2000" baseline="30000" dirty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nl-NL" sz="2000" baseline="-25000" dirty="0" err="1"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nl-NL" sz="2000" baseline="-25000" dirty="0">
                          <a:sym typeface="Wingdings" panose="05000000000000000000" pitchFamily="2" charset="2"/>
                        </a:rPr>
                        <a:t>) 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18414" r="49225" b="19547"/>
          <a:stretch/>
        </p:blipFill>
        <p:spPr bwMode="auto">
          <a:xfrm>
            <a:off x="1109544" y="3350880"/>
            <a:ext cx="3024336" cy="317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5" t="18414" r="22854" b="19547"/>
          <a:stretch/>
        </p:blipFill>
        <p:spPr bwMode="auto">
          <a:xfrm>
            <a:off x="5100290" y="3350880"/>
            <a:ext cx="3072110" cy="3178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19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C0A87-183D-4CDC-BB73-A1D533B7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Keuringsdienst van waarde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2AC7CA-2180-4E87-89C2-FF56E9718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>
                <a:hlinkClick r:id="rId2"/>
              </a:rPr>
              <a:t>Manderijnen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12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Basen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00808" y="1124744"/>
            <a:ext cx="7643192" cy="5328592"/>
          </a:xfrm>
        </p:spPr>
        <p:txBody>
          <a:bodyPr>
            <a:normAutofit fontScale="92500"/>
          </a:bodyPr>
          <a:lstStyle/>
          <a:p>
            <a:r>
              <a:rPr lang="nl-NL" dirty="0"/>
              <a:t>Een basisch schoonmaakmiddel met ammonia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Groenten zijn over het algemeen basisch </a:t>
            </a:r>
            <a:br>
              <a:rPr lang="nl-NL" sz="2400" dirty="0"/>
            </a:br>
            <a:r>
              <a:rPr lang="nl-NL" sz="2000" dirty="0"/>
              <a:t>(basische producten zijn gezond vanwege de ontzurende werking in het lichaam)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Kalkwater is basisch vanwege zijn hoge gehalte aan calciumionen</a:t>
            </a:r>
          </a:p>
          <a:p>
            <a:endParaRPr lang="nl-NL" dirty="0"/>
          </a:p>
          <a:p>
            <a:r>
              <a:rPr lang="nl-NL" dirty="0"/>
              <a:t>We gebruiken basische medicijnen bij het remmen van maagzuur</a:t>
            </a:r>
          </a:p>
          <a:p>
            <a:endParaRPr lang="nl-NL" dirty="0"/>
          </a:p>
        </p:txBody>
      </p:sp>
      <p:sp>
        <p:nvSpPr>
          <p:cNvPr id="9" name="AutoShape 2" descr="data:image/jpeg;base64,/9j/4AAQSkZJRgABAQAAAQABAAD/2wCEAAkGBhAQEBUUEBMVEhUUFBUUFxMSFhkfHRYcHxMhGRwZFxgYJCoqGCMjGR4cKy8jJSo1ODEyFyozODw2NTI3OC8BCQoKBQUFDQUFDSkYEhgpKSkpKSkpKSkpKSkpKSkpKSkpKSkpKSkpKSkpKSkpKSkpKSkpKSkpKSkpKSkpKSkpKf/AABEIADQAZwMBIgACEQEDEQH/xAAbAAEAAgMBAQAAAAAAAAAAAAAABQYDBAcBAv/EADoQAAIBAwIEAwMHDQEAAAAAAAECAwAEERIhBQYTMRQiQTJRYSMkNHF0gbQVFjM1RFJVcpGSocHUB//EABQBAQAAAAAAAAAAAAAAAAAAAAD/xAAUEQEAAAAAAAAAAAAAAAAAAAAA/9oADAMBAAIRAxEAPwDuNKUoK9z5q8H5MFvEWenUSBnx0WNRAJAz3wDWnavdnisPikhQ+DutPQd2z84t86taLj0xjPrVnurVJF0yKHGVbDDIyrB1P1hgCPiKjuBXAuQZpEQSJNeW6sBuES8aPGTn2hEhPxFBL1UuMPcjiieGWJm8FJqE7uox117FFbJzVtqK49dR2yG56Qdx04c9jpedVxqwdskHHwoNPkUv4RuoFD+Lv9QQkgHx8udJIBIz2JFWA1jt7ZIwQihQWZyFGMszF2P1liSfiay0FAt+FWz8JF5JHGbs2nWa6KjqifpZb5X2lKy5XQCAuNAAA01duGyM0MZfOoxoWyMblRnI9N6q1ybLxLyGyiaVL+G16pxks8EcnV9nuOpjHrpznerlQKUpQKUpQRUfMsDQW8w1aLowiPbf5VdS6hnbY71KZrn3DOUWis+GMFuerG1kZY3uLhljxGNeYXcomk+5fL6Yq2X3LUMzl3e5BONo7y6jXYY2SKRVH3Cg2uJ8TjgTU+TkhVRBlnY9kRfUn/GCTgAkRfKt2ih4SksMhknuOncKoYrLctKWXQzBlV307HI2yBqGcHFOX+gsLwdaUQXKzujzTSuVELxnp9Z23GvOkEZ0nGTgGR4fxZ7lm0QyxRhCOrMhR9ZPZI3XJAG5Y7ZwBq82kJaq1zjciSM20aySyFoZGWFFYoqzK4L6mUDVpIG+fXGAaz/m7c/xK7/ssv8AmrSjSSwuZJJRcXSzRwoJY4g76ozIT1EhVQMhxgquPLvv3CyWN9HPGJIm1K2d9xgg4KsDurAggqdwQQdxWeoyS3nuIVy8lk5YsRCYXYDfCsZY3XOCC2kbEYDEbnHZcFnjcM99czAZzHItqFbbG5jgVtu+zDtQVq/ZBNMflGiHEIrp7hI8xx9KGOJ42bUCSDGcsqkLnB3VsXqNwQCCCCAQR2I94NViwu5bMSQeHllkae5ljKIek4muXmXVNjEeNeG1bgoSAQVzI3fBp5G1C9uIMgfJRLbFVOMHSZYGY7+8/wBO1Bu8S4mlump8nJCqijLOx7Ki+pP+iTgAkafD+YhJII5IZrZ2zoFwqDqYGWCFGYEgb4JBxkjIBxHcT4NPGsMhmmu+hcpOwdYdekROhEYhjQMfPnB3Okgb4B+vFG9ubZo4po0tpJJXa4iePOq3eJVQOAWOXzsMAKcnJAIZ7/nW2gsDfPr6IAJwvm3lEfs5/ePvpVE5l5IlfgDhI7prk6T0BPcEZ8WpOLfXo2TJxp2xkUoOtUpSg8btUJyg5Nu+ST88vxv7hxGYAfcAB91ZeauLtaWxlXHllt1YspOFa5RHOF3J0M2Mevoe1aHC+ZoZbxILXHTMFxO46LodfXiwRrC51GSQnAOTufiFmqB53ciyYgkHq224OP2qMdx8KnqrnE5p7q4ktoWijWFYZHaaLq6y5YoFTUoGkpnJPfGKCx0qnz84vAY0uCvkvTaTSIjkOPye1yjoi5Kk5jyN8eb03qS5c5j8ZNchDmOJ4lQ6HU7xBm1B8H2jtsKCepSlApilKBSlKBSlKCA52+ij7TZfj4qXf61t/sV3+Itq9pQT1c3/APVeZ5uDlLq1VGe5IhkWYMVIRSysApUgjUR3xvuM70pQbfCj1E4Xct+kvLk3Up9NbcJmGFHoqoqKPXCAkliSZ3gf0+//AJ7b8MKUoL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 descr="http://cmgtcontent.ahold.com.kpnis.nl/cmgtcontent/media/000103000/000/000103080_005_101148_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r="25767"/>
          <a:stretch/>
        </p:blipFill>
        <p:spPr bwMode="auto">
          <a:xfrm>
            <a:off x="460374" y="330770"/>
            <a:ext cx="87006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wikia.nocookie.net/__cb20110425121306/halo/images/1/1b/Ammon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14" y="1617374"/>
            <a:ext cx="874450" cy="10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0" y="2956364"/>
            <a:ext cx="1590288" cy="11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4599" r="14404" b="5822"/>
          <a:stretch/>
        </p:blipFill>
        <p:spPr bwMode="auto">
          <a:xfrm>
            <a:off x="144567" y="4869160"/>
            <a:ext cx="1260357" cy="174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35080" cy="648072"/>
          </a:xfrm>
        </p:spPr>
        <p:txBody>
          <a:bodyPr/>
          <a:lstStyle/>
          <a:p>
            <a:r>
              <a:rPr lang="nl-NL" dirty="0"/>
              <a:t>Basen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268760"/>
            <a:ext cx="7571184" cy="4857403"/>
          </a:xfrm>
        </p:spPr>
        <p:txBody>
          <a:bodyPr>
            <a:normAutofit/>
          </a:bodyPr>
          <a:lstStyle/>
          <a:p>
            <a:r>
              <a:rPr lang="nl-NL" dirty="0"/>
              <a:t>Deeltjes / moleculen die H</a:t>
            </a:r>
            <a:r>
              <a:rPr lang="nl-NL" baseline="30000" dirty="0"/>
              <a:t>+</a:t>
            </a:r>
            <a:r>
              <a:rPr lang="nl-NL" dirty="0"/>
              <a:t> -ionen kunnen opnemen</a:t>
            </a:r>
          </a:p>
          <a:p>
            <a:endParaRPr lang="nl-NL" dirty="0"/>
          </a:p>
          <a:p>
            <a:r>
              <a:rPr lang="nl-NL" dirty="0"/>
              <a:t>Basen kunnen een zure oplossing ‘ontzuren’</a:t>
            </a:r>
          </a:p>
          <a:p>
            <a:r>
              <a:rPr lang="nl-NL" dirty="0"/>
              <a:t>De H</a:t>
            </a:r>
            <a:r>
              <a:rPr lang="nl-NL" baseline="30000" dirty="0"/>
              <a:t>+</a:t>
            </a:r>
            <a:r>
              <a:rPr lang="nl-NL" dirty="0"/>
              <a:t> -ionen worden opgenomen van water waardoor er OH</a:t>
            </a:r>
            <a:r>
              <a:rPr lang="nl-NL" baseline="30000" dirty="0"/>
              <a:t>-</a:t>
            </a:r>
            <a:r>
              <a:rPr lang="nl-NL" dirty="0"/>
              <a:t> -ionen ontstaan</a:t>
            </a:r>
          </a:p>
          <a:p>
            <a:endParaRPr lang="nl-NL" dirty="0"/>
          </a:p>
          <a:p>
            <a:r>
              <a:rPr lang="nl-NL" dirty="0"/>
              <a:t>Hoe basischer de oplossing:</a:t>
            </a:r>
          </a:p>
          <a:p>
            <a:pPr lvl="1"/>
            <a:r>
              <a:rPr lang="nl-NL" dirty="0"/>
              <a:t>Hoe groter de hoeveelheid OH</a:t>
            </a:r>
            <a:r>
              <a:rPr lang="nl-NL" baseline="30000" dirty="0"/>
              <a:t>-</a:t>
            </a:r>
            <a:r>
              <a:rPr lang="nl-NL" dirty="0"/>
              <a:t> -ionen,</a:t>
            </a:r>
          </a:p>
          <a:p>
            <a:pPr lvl="1"/>
            <a:r>
              <a:rPr lang="nl-NL" dirty="0"/>
              <a:t>Hoe hoger de pH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5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Bekende basen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412776"/>
            <a:ext cx="7643192" cy="4713387"/>
          </a:xfrm>
        </p:spPr>
        <p:txBody>
          <a:bodyPr>
            <a:normAutofit/>
          </a:bodyPr>
          <a:lstStyle/>
          <a:p>
            <a:r>
              <a:rPr lang="nl-NL" dirty="0"/>
              <a:t>Hydroxide-ion			OH</a:t>
            </a:r>
            <a:r>
              <a:rPr lang="nl-NL" baseline="30000" dirty="0"/>
              <a:t>-</a:t>
            </a:r>
          </a:p>
          <a:p>
            <a:r>
              <a:rPr lang="nl-NL" dirty="0"/>
              <a:t>Oxide-ion 			O</a:t>
            </a:r>
            <a:r>
              <a:rPr lang="nl-NL" baseline="30000" dirty="0"/>
              <a:t>2-</a:t>
            </a:r>
            <a:endParaRPr lang="nl-NL" dirty="0"/>
          </a:p>
          <a:p>
            <a:r>
              <a:rPr lang="nl-NL" dirty="0"/>
              <a:t>Ammoniak			NH</a:t>
            </a:r>
            <a:r>
              <a:rPr lang="nl-NL" baseline="-25000" dirty="0"/>
              <a:t>3</a:t>
            </a:r>
          </a:p>
          <a:p>
            <a:r>
              <a:rPr lang="nl-NL" dirty="0"/>
              <a:t>Carbonaat-ion			CO</a:t>
            </a:r>
            <a:r>
              <a:rPr lang="nl-NL" baseline="-25000" dirty="0"/>
              <a:t>3</a:t>
            </a:r>
            <a:r>
              <a:rPr lang="nl-NL" baseline="30000" dirty="0"/>
              <a:t>2-</a:t>
            </a:r>
            <a:r>
              <a:rPr lang="nl-NL" dirty="0"/>
              <a:t> </a:t>
            </a:r>
          </a:p>
          <a:p>
            <a:r>
              <a:rPr lang="nl-NL" dirty="0"/>
              <a:t>Waterstofcarbonaat-ion	HCO</a:t>
            </a:r>
            <a:r>
              <a:rPr lang="nl-NL" baseline="-25000" dirty="0"/>
              <a:t>3</a:t>
            </a:r>
            <a:r>
              <a:rPr lang="nl-NL" baseline="30000" dirty="0"/>
              <a:t>-</a:t>
            </a:r>
            <a:r>
              <a:rPr lang="nl-NL" dirty="0"/>
              <a:t> </a:t>
            </a:r>
          </a:p>
          <a:p>
            <a:r>
              <a:rPr lang="nl-NL" dirty="0"/>
              <a:t>Acetaat-ion			CH</a:t>
            </a:r>
            <a:r>
              <a:rPr lang="nl-NL" baseline="-25000" dirty="0"/>
              <a:t>3</a:t>
            </a:r>
            <a:r>
              <a:rPr lang="nl-NL" dirty="0"/>
              <a:t>COO</a:t>
            </a:r>
            <a:r>
              <a:rPr lang="nl-NL" baseline="30000" dirty="0"/>
              <a:t>-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Deeltjes / moleculen met de eigenschap op deze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-ion </a:t>
            </a:r>
            <a:r>
              <a:rPr lang="nl-NL" dirty="0"/>
              <a:t>op te nemen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4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Oplossen van basen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5184576"/>
          </a:xfrm>
        </p:spPr>
        <p:txBody>
          <a:bodyPr>
            <a:normAutofit/>
          </a:bodyPr>
          <a:lstStyle/>
          <a:p>
            <a:r>
              <a:rPr lang="nl-NL" dirty="0"/>
              <a:t>Wanneer een base wordt opgelost in water neemt het een H</a:t>
            </a:r>
            <a:r>
              <a:rPr lang="nl-NL" baseline="30000" dirty="0"/>
              <a:t>+</a:t>
            </a:r>
            <a:r>
              <a:rPr lang="nl-NL" dirty="0"/>
              <a:t> -ion op van het water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NH</a:t>
            </a:r>
            <a:r>
              <a:rPr lang="nl-NL" baseline="-25000" dirty="0"/>
              <a:t>3</a:t>
            </a:r>
            <a:r>
              <a:rPr lang="nl-NL" dirty="0"/>
              <a:t> + H</a:t>
            </a:r>
            <a:r>
              <a:rPr lang="nl-NL" baseline="-25000" dirty="0"/>
              <a:t>2</a:t>
            </a:r>
            <a:r>
              <a:rPr lang="nl-NL" dirty="0"/>
              <a:t>O </a:t>
            </a:r>
            <a:r>
              <a:rPr lang="nl-NL" dirty="0">
                <a:sym typeface="Wingdings" pitchFamily="2" charset="2"/>
              </a:rPr>
              <a:t> NH</a:t>
            </a:r>
            <a:r>
              <a:rPr lang="nl-NL" baseline="-25000" dirty="0">
                <a:sym typeface="Wingdings" pitchFamily="2" charset="2"/>
              </a:rPr>
              <a:t>4</a:t>
            </a:r>
            <a:r>
              <a:rPr lang="nl-NL" baseline="30000" dirty="0">
                <a:sym typeface="Wingdings" pitchFamily="2" charset="2"/>
              </a:rPr>
              <a:t>+</a:t>
            </a:r>
            <a:r>
              <a:rPr lang="nl-NL" dirty="0">
                <a:sym typeface="Wingdings" pitchFamily="2" charset="2"/>
              </a:rPr>
              <a:t> + OH</a:t>
            </a:r>
            <a:r>
              <a:rPr lang="nl-NL" baseline="30000" dirty="0">
                <a:sym typeface="Wingdings" pitchFamily="2" charset="2"/>
              </a:rPr>
              <a:t>-</a:t>
            </a:r>
          </a:p>
          <a:p>
            <a:pPr marL="0" indent="0">
              <a:buNone/>
            </a:pPr>
            <a:endParaRPr lang="nl-NL" baseline="30000" dirty="0">
              <a:sym typeface="Wingdings" pitchFamily="2" charset="2"/>
            </a:endParaRP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Basische oplossing met daarin losse OH</a:t>
            </a:r>
            <a:r>
              <a:rPr lang="nl-NL" baseline="30000" dirty="0"/>
              <a:t>-</a:t>
            </a:r>
            <a:r>
              <a:rPr lang="nl-NL" dirty="0"/>
              <a:t> -ionen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949240" y="3262901"/>
            <a:ext cx="3297976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Ontstaan altijd OH</a:t>
            </a:r>
            <a:r>
              <a:rPr lang="nl-NL" sz="2400" b="1" baseline="30000" dirty="0">
                <a:solidFill>
                  <a:schemeClr val="accent4"/>
                </a:solidFill>
              </a:rPr>
              <a:t>-</a:t>
            </a:r>
            <a:r>
              <a:rPr lang="nl-NL" sz="2400" b="1" dirty="0">
                <a:solidFill>
                  <a:schemeClr val="accent4"/>
                </a:solidFill>
              </a:rPr>
              <a:t> ionen vanuit H</a:t>
            </a:r>
            <a:r>
              <a:rPr lang="nl-NL" sz="2400" b="1" baseline="-25000" dirty="0">
                <a:solidFill>
                  <a:schemeClr val="accent4"/>
                </a:solidFill>
              </a:rPr>
              <a:t>2</a:t>
            </a:r>
            <a:r>
              <a:rPr lang="nl-NL" sz="2400" b="1" dirty="0">
                <a:solidFill>
                  <a:schemeClr val="accent4"/>
                </a:solidFill>
              </a:rPr>
              <a:t>O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 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5593928" y="3338696"/>
            <a:ext cx="36004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41976" y="3622941"/>
            <a:ext cx="3297976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Neemt H+ ionen op van vanuit H</a:t>
            </a:r>
            <a:r>
              <a:rPr lang="nl-NL" sz="2400" b="1" baseline="-25000" dirty="0">
                <a:solidFill>
                  <a:schemeClr val="accent4"/>
                </a:solidFill>
              </a:rPr>
              <a:t>2</a:t>
            </a:r>
            <a:r>
              <a:rPr lang="nl-NL" sz="2400" b="1" dirty="0">
                <a:solidFill>
                  <a:schemeClr val="accent4"/>
                </a:solidFill>
              </a:rPr>
              <a:t>O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 </a:t>
            </a:r>
          </a:p>
        </p:txBody>
      </p:sp>
      <p:cxnSp>
        <p:nvCxnSpPr>
          <p:cNvPr id="14" name="Rechte verbindingslijn met pijl 13"/>
          <p:cNvCxnSpPr/>
          <p:nvPr/>
        </p:nvCxnSpPr>
        <p:spPr>
          <a:xfrm flipH="1">
            <a:off x="1667784" y="3228477"/>
            <a:ext cx="432048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Sterkte van basen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7715200" cy="4929411"/>
          </a:xfrm>
        </p:spPr>
        <p:txBody>
          <a:bodyPr/>
          <a:lstStyle/>
          <a:p>
            <a:r>
              <a:rPr lang="nl-NL" dirty="0"/>
              <a:t>Sterke basen</a:t>
            </a:r>
          </a:p>
          <a:p>
            <a:pPr lvl="1"/>
            <a:r>
              <a:rPr lang="nl-NL" dirty="0"/>
              <a:t>100% van de moleculen zullen een H</a:t>
            </a:r>
            <a:r>
              <a:rPr lang="nl-NL" baseline="30000" dirty="0"/>
              <a:t>+ </a:t>
            </a:r>
            <a:r>
              <a:rPr lang="nl-NL" dirty="0"/>
              <a:t>-ion van watermolecuul opnemen</a:t>
            </a:r>
          </a:p>
          <a:p>
            <a:pPr lvl="1"/>
            <a:r>
              <a:rPr lang="nl-NL" dirty="0"/>
              <a:t>Onmiddellijke reactie</a:t>
            </a:r>
          </a:p>
          <a:p>
            <a:pPr lvl="1"/>
            <a:r>
              <a:rPr lang="nl-NL" dirty="0"/>
              <a:t>Aflopende reactie met vorming van </a:t>
            </a:r>
            <a:r>
              <a:rPr lang="nl-NL" dirty="0">
                <a:sym typeface="Wingdings" pitchFamily="2" charset="2"/>
              </a:rPr>
              <a:t>OH</a:t>
            </a:r>
            <a:r>
              <a:rPr lang="nl-NL" baseline="30000" dirty="0">
                <a:sym typeface="Wingdings" pitchFamily="2" charset="2"/>
              </a:rPr>
              <a:t>-</a:t>
            </a:r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r>
              <a:rPr lang="nl-NL" sz="2800" dirty="0"/>
              <a:t>	O</a:t>
            </a:r>
            <a:r>
              <a:rPr lang="nl-NL" sz="2800" baseline="30000" dirty="0"/>
              <a:t>2-</a:t>
            </a:r>
            <a:r>
              <a:rPr lang="nl-NL" sz="2800" baseline="-25000" dirty="0">
                <a:sym typeface="Wingdings" panose="05000000000000000000" pitchFamily="2" charset="2"/>
              </a:rPr>
              <a:t>(s)</a:t>
            </a:r>
            <a:r>
              <a:rPr lang="nl-NL" sz="2800" dirty="0"/>
              <a:t> + H</a:t>
            </a:r>
            <a:r>
              <a:rPr lang="nl-NL" sz="2800" baseline="-25000" dirty="0"/>
              <a:t>2</a:t>
            </a:r>
            <a:r>
              <a:rPr lang="nl-NL" sz="2800" dirty="0"/>
              <a:t>O </a:t>
            </a:r>
            <a:r>
              <a:rPr lang="nl-NL" sz="2800" baseline="-25000" dirty="0">
                <a:sym typeface="Wingdings" panose="05000000000000000000" pitchFamily="2" charset="2"/>
              </a:rPr>
              <a:t>(l)</a:t>
            </a:r>
            <a:r>
              <a:rPr lang="nl-NL" sz="2800" dirty="0">
                <a:sym typeface="Wingdings" pitchFamily="2" charset="2"/>
              </a:rPr>
              <a:t> OH</a:t>
            </a:r>
            <a:r>
              <a:rPr lang="nl-NL" sz="2800" baseline="30000" dirty="0">
                <a:sym typeface="Wingdings" pitchFamily="2" charset="2"/>
              </a:rPr>
              <a:t>-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 </a:t>
            </a:r>
            <a:r>
              <a:rPr lang="nl-NL" sz="2800" dirty="0">
                <a:sym typeface="Wingdings" pitchFamily="2" charset="2"/>
              </a:rPr>
              <a:t>+ OH</a:t>
            </a:r>
            <a:r>
              <a:rPr lang="nl-NL" sz="2800" baseline="30000" dirty="0">
                <a:sym typeface="Wingdings" pitchFamily="2" charset="2"/>
              </a:rPr>
              <a:t>-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1403648" y="5376095"/>
            <a:ext cx="5976664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Vele zouten in oplossing met water hebben basische eigenschappen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10800000">
            <a:off x="6588224" y="2404857"/>
            <a:ext cx="2409824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Zuren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8418" y="1268760"/>
            <a:ext cx="7211144" cy="471338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Zure producten hebben de eigenschap een zure smaak te hebben</a:t>
            </a:r>
          </a:p>
        </p:txBody>
      </p:sp>
      <p:pic>
        <p:nvPicPr>
          <p:cNvPr id="4" name="Picture 2" descr="http://www.mysites.nl/upload3/superfruit/505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t="14102" r="6887" b="19058"/>
          <a:stretch/>
        </p:blipFill>
        <p:spPr bwMode="auto">
          <a:xfrm>
            <a:off x="1043608" y="2564904"/>
            <a:ext cx="1611806" cy="12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egezondeapotheker.nl/img/grimg/zuurkoo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738" y="2564904"/>
            <a:ext cx="1874673" cy="17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hQSEBIUEBQUFBQVGRgYFRUXFhAXFxYWFhQVFRYXFBQXHiYgGBklGRUUIC8gIycpLSwsFiAxNTAqNSYrLCkBCQoKDgwOGQ8PGiokHyUpNC4tLywsKS00KSkqKiwsLCwsLCwsLCwvMCwpKSwpLywsKSwtLSwsLCksLCwsLCwsKf/AABEIARMAtwMBIgACEQEDEQH/xAAcAAEAAgMBAQEAAAAAAAAAAAAABAUDBgcCAQj/xABDEAABAwIDAwkEBwYFBQAAAAABAAIRAyEEEjEFQVEGEyIyYXGBkbEzcqGyFCM0QlJz0QckYsHw8RVDY5LhFoKDk7P/xAAaAQEAAgMBAAAAAAAAAAAAAAAAAwQBAgUG/8QALhEAAgIBAgQEBQQDAAAAAAAAAAECEQMEIRIxQVEFMmFxEyKBkfBSocHRFDPh/9oADAMBAAIRAxEAPwDuKIiAIiIAiIgCIiAIiIAiIgCIiAIiIAiIgCIiAIiIAiIgCIiAIiIAiIgCjYrGhkbyVJVRtY9Md38ysMyjJ/i5/CPMp/ip4D4qvaF7BWLNuEnjaLjuHxX36Y48B2wq/wClAKe0QlmGqPv0p3H4BfPpjuPwC+oWgoYPBxjuPwCm4WrmbJUB9LgpmB6visJmCSiItwEREAREQBERAEREAREQBEXl7wASTAGp4ID650LRtvctKbajsjXVAIEtIA38dRJiexU/LX9oTXZqVF0MFnO3v/RvqtEdtiTa/HtC5mfWU6h9y1p1BTTyK11Rvv8A19JAZhySTAHOXPgGrDj+WOIYYOHaP/I5wuJF220uqDZWIptBqF7g4CaYABnvJBE8ZU+iwhhxFV5M3ABECeiMsaGLDQCDwg6xyzl1PUT0mmXzQgqfK+LdvtuS8Ft2u+sW1GU2tDc0tNQnUAC54zMjct32ZtprwA8w7jxXLOT+P+vqZzLntHZIGoHdY+C2anOrb+vkpoZPU4WvwrHOqo6AF9WnYTadRtg493n+g81bUdtPPDyH9cFaUjmUXgUTAbTis+m42LjlPDsWGlinO/n2KkqP6RPEm/iuJ4trZaaWOUe727r8ZtFJm9L6qvYu0+cbDus3XtHFWi7Onzw1GNZIcmaNUERFOYCIiAIiIAiIgCIiAKu5RfZMR+W/5SrFV3KL7JiPy3/KVHl/1y9mDjDth0XGcoB81jq7BA0aD3foVMZUUoVLLw3xskepYhTRT0sNl6IsdRuh3/NvgvNSvUfDCSYJhoH3jqbamwVrWgi4lTsA/IJYACbkw2TPbqrK1jhDc7Gj8UWnxuE48VcvQibL5LgEVK3XHVaD1e0neezRXXNDtB4iPT+6xfTn8fg39F6GLcfvFU463NCfEpfToc7U6mepnxz5kuhiHA3LHe9Y/FWVDED8NMeI/rctdq4h/wCJ3mVHFV3E+ZXVh41Kt47+5Qbpm518fDYaZPBosO0neqsnsVIHk7z5lCFxtZnlqp8U+nJGVIvcPjDTeHAgEdov2Fbzh6ocxrho4AjxErlbF03ZJ/d6PuN+ULteASalOHTn9TLdktEReqNQiIgCIiAIiIAiIgCreUh/c8R+W/5SrJVnKf7Fifyn/KVHl8kvYHGeeA1MKTRqyLKixFW978Fkw9QggtMaLxssFoijmp0XVU2UjC1OiFCZVzMnfvWeieiFVnGlTJZu90Tw9e2vUJtRSMNRfUMMa5x7AT5qFY3LZI14jMXSsDlNdsp7favpUvfqMB8lhNKjvxeG/wB59VYjoc/6TSWSPVmJr195xSKWzM/sq2HqHg2q2fIrBisFUpGKjHN4SLHuOhWuTSZYK5RYUr5Hprl0/Y/2ej7jflC5U2ouq7G+z0fcZ8oXX8DVZJ+xInZMREXqTIREQBERAEREAREQBVfKn7DivyqnylWirOU/2LE/lVPkK0yeV+xhn54qV7zrxUqlWEngoWIaA4AeP9f1osuHqk2Fr2+AleccU0iknuW+Gq/FWDT0QqtlhJU+jVlgVDPHeyfipUWbebo02VK4L3P9jQbM1N2Z3Bs+JUDHbTx1UuptZUpNYJNKkxzMrTMZgOkbA66wpm2auTEYbFEONA0ubDm3NN2R7DA3OBcHDiofJ/EUaLwWtqVCHscKnM0pc0NOZozvOS8HMLmIsuxjhjxRSTpd/wDpzc0pTnwXSsrKHJ7EVGh7aRLXQQ4lgBB0MuIsSIk77KdsTZ9SjUFapSDms5wlmaln+rlry2mTLi0i9lJOIaWZch9nQpyS2fqanOE7/Lim1NtsDQ9rJrO+lgdMZaYrVHA52gS52Vxi4HesReHJasg+BjxtTb5fnYwbQ2HUrV6jmilTzPLWsL2gufzbamVoAuS0g8JKkbO2jiMPQZVLudwzyGupPFSLgkZS9oEw03YSAdVXv5TuL2PDGgtqc7EuMnmWUoPZDJ8exTcCKuNp5MjKdJvN87X+sgc0w0x1nZZynqtGt1LH4aVRsji4Sk3jb4v5LHadFrHjmyTTe1r2TrleJAPdceC6lsX7NQ/LZ8oXKsdXFWqBSByMaGMG8MptsT4AkrquxD+7UPy2fIFH4bGKzZHHkegxk1ERd0kCIiAIiIAiIgCIiAKt5S/Y8T+VU+QqyVfygZmwmIA30qnyFaz8r9gfn2jgszi9r25mGQxxAzAcD5rLjabco+qNF83F8p1JidNxUOnVZmeKrCWmC1wMEOkjTeL6KzwdOpfmaja7TrTqCHRG4E9+hXEjH5aKcdxh94dpf0t4TC27ZfJPNQzPJbUcJaNzd4zcT6LW9n0RUrsgZW5mnLwA1B8iul4U9Bvct9LpYZG3NWTxja3NP2c+rQqPpVB0SOnTeJY8aAwde9ThgcM5wcG1KTv4SHN/2uuFslbDteIc0Eduo7juUCpyfH3HEdhE/FZnoskFwxqUez6GVjVbopcbsuhIP0jKT+Km86dxVR/03hQSX4tzvcou9SVsGM5KVXmQ+nA06/6LCzkRUnpVWDuDz+iqxwZov5MS/f8Asr5dPGb3iVlOhgqXUovrOG+s4Bv/AK2WPivdTGVsQ5rBcDq02ANY3uaNB2nzV/huRlNvtHuf2CGj+ZV5g8HTpCKbQ0dmp7zqVPHR6jLtkaiuyNoYFHZKimw/J40sPUiHVnNPcBrlb3iRO+Vu+x/s9H8tnyhVJV/Q6re4ei6mLTwxeTtRZSrY9oiKwZCIiAIiIAiIgCIiAKPtEfU1Pdd6FSFH2h7Kp7rvQrD5A/PD6XTcGlrrwaThEuB1ae5fKFMB33qbuDpiDwIuPHipGJpnnqwhr4qOhujx0jcbyDP9QvmEMmGnMDqyoIIjgT4rgya5FTqW/JumeeGa5Ga8zuO/xW/4f2bY4LR9iACqIBHRdI3XG494K3nCnoDfb+oV/Qv5G/UtR2R9xVUtpPc3VrHEd4aSFTYjaFb6OBnAqtlz3AC7AGmwi0ioweBUt22qD8NUqSebEtcIIdJtljiZWajh6LgHOblNVjWlryA4sbdoInXuUmV/EfySrY0e/JkHGco3sc6AxzfrYIbUiaQnrmzu0AQOJWOvtyqHFgqU3yaQzsDBlzteXXc7LPRETxU+vhMLScS4spPdmh2bK4FwOYszEx5QoNHaGHpVajKrmlrmU3B7gwh4vADGtAtM+ary+InUp1f7GHfVnmltDEOeAHgltKo+GZHCo5r3NaCQNdJjhZTuTmIe/MXVOcblYYlzsryDm6Ra0D3RoptPaVHpZSPq2B5yg2pkEiIGkDQKO3lHTNRtNjKj3Oa14hoiHDMJk2tC3iowalLJf1MpJbtlqwWWw0eq3uHotI5N7SqVqJdVFw5wBtcTpA0jRbvQ6re4eiu48iyRU1yZune57REUhkIiIAiIgCIiAIiIAo+P9lU913oVIWDH+yqe6fRYfIHAdoOmpWJYTD3DO2cw6RgHjb0TIXgARUaN+jxO70818xgipUcczTmcWvabXJs4eHxX2iCRLhO/Ozw1HevOt9StzZZbFrgVGgTlmL6ibRPeV0HBnoNXNwZcCCTGh06pELoGyca2pTBbqLOG8HgQrvh+SNyh9SxFbFLjNmM/xKk0jovHOObuLm5rx4A/3UR76Jp4r6QAcUXvDQQS/wD0+b7O5bNtDGspw8tDn9VnVDjO4OOgUWjjaznyWUxBiAyq6N0GqY04gWW+TFGLaT5vtytfjInDcgClUp88a1F9UvoMAcAHBpbThzXEno3k+C+bGwRc15LCQcIxrTFiS0iGnjorOnhaOIc5z2kPIAdlqPDXtGnVIzDdcAjeFcU2BoAaAABAA0AFoC2hpbd3t/f0MqHc1LDYLEUw4Cg53O4djJljQxwbBDpOtzbuVpsLZNSlVL3gAczSZqD0mgZhbuV2jjxUsNJGDTtuuRlY6KzYWz6lJr6by0tzktLZmHGTmlbtR6o7h6LSNvbW5pgZT9rUHRA+6N7z3XjiVuWz2xSpjg1vyhS4nCL+FHobrbYkIiKcyEREAREQBERAEREAUfaB+qqe670KkKFtqfo1fLrzb478hWs3UWwcBbVIdMlhM3ddjukSfGLLLRs6/wBWR94QWETPhqsdHrRM/wCm6MpnTKdx+K+4YQ4hpcwkXY/qx2Erz3NWVupNrVDF46Vxl0Mb4VxyYxrm1GSSc/Rd3EwPj6qmxVEX6JadwmQZOo+CkYSoWZSL5SHeRVWUvh5IyXclujaHYJ2IfWc1wBY8sAIJ6oG+bC5Ohkgdiw4XE16TsufnQ3UB7HlxLS0CJzQHRO/j2QNoPLMQ14c7mK7mvIaXQ6YzNIGp1svb69PJUcTTe4NbEtyy5hPS0BHWgN1OWTZdCU9290/fn1MWWuzsWXVW5gA4Rm6OWXvzT0QLmzQTpbtEbGXLX9nbSbSwbK1brQQCB03y4wBxcYB8JVRW29iKp6/Mt3Np5SQNOlUIknuhWVqoafGnN3Zumbs58CSQ0byTAHeTZUO0+VbGSKA51/4r5G3iZ+93DzWsuAeZqufU7Xve6D2AmAvTXAk2jdOkyqObxZyTWNV6sxxdibisaCC49aOk8npEusJG4ax3LquA9lT91vyhckmGxAjwOg4LruC9mz3W+gW3g7tzf5zZtbbtmZERegMhERAEREAREQBERAFB279lxH5VT5HKcoG3/smI/KqfI5aT8r9gcBbJDgAHjUtmHaat7dNFIoS4dG7RYsfZ44gHst5rBhyDnGWRGo6w0G7VSqABFyKg4iQ8XGoO6y84pVErpH2RlIGa2527sCk4UAdW4393eo1WnmzE90nXskfDwU1lB1MNz9Gb30ix1CqZ990ScLJ+ytpVIIIY9gh2V7ssRcOpuGhlZX7Uouy/u9V8QQH1GZLAgTEk6lVraTzbKYtuJVlQwLg0EMnjIaR/ZSY8+aK4a29royraIe0cZVrPY58Q2crGyGNtu423ry+QGyDBGoB81KNap+GNDMdkRwXluKJczMTAvO74XNrKLLLjlc27NaMAwNQ9VpEeE90qWzAOgzAJ4kW8d6Oc2bvcRv7osBPb6r1zjJ6WZ0m8m87r90qNqH4zCSMdXBQwkEOjtPA6Lr2C9nT91voFyt4BYbCnT+9UJJHGAN7uAFzK6rheoyNMo9F3fC4UnKtmSpUZURF2TIREQBERAEREAREQBQttj92r/lVPkcpqg7c+y4j8qp8jlrPyv2BwZjhOuWBIeJtPEbxMLKHw7MQBqOcZMTAjM08TC+UGxEOgy6Z/DaJHA6L00AEf5ZJEb2PFt5mNdO5eYhLaiOiRhqTn1CDGUXe7jx03mIVpg2Va9R0CGgDm9INznPeD8FEwTJFQgZeiJA4zKveSoz4cgj7x33jjbRWdNCOR8L6ov44qOBy7kmjyckDO8yPwz8SdVNZsKnEEuPislJr26GRwdY/7h/MKS2od4I+I+H6Lqw0mGK8v3K7ZD/wCl/EPFYK/JlpHRefEAq2bUHEenqsgcFl6XF+n+DFmt1+TJAIADhwBLb74UKs5lMlgZztQicm9sTckGGjt14A3ja8ZTc5pDX5J3iJ8J3qBhMJSpNLWkOm5gF73Hi5wkk96heixcXFRtBRTtooMVs1zqQqOOcx0Q0Q1g3820+Fzc6rrGF9mz3R6Bc32LtBtWpiKbf8ALcQRIsZPRkcI+C6VS6o7gs6WNTlJ+327EuoxqDTXU9oiK+VgiIgCIiAIiIAiIgCjbTbNCqDvY/5SpKj7Q9jU9x3ylYfIHFts8mn0iX0pfTjd12x2feGmioaGYkgnokAwQDcEusNxjgupFaBtVv7zVgXNQ/obeJ8lwtVijhXFDqazgrslbPfDXjeSPIDT4lWXJfFc2xrXWlzx5ER8CFS4ar04FojjvuZVtjMNNNrm6i47CodPLgan2OnjipY1E3CnXlZxUC1fYe2s4yus8aj9Fd513oZFKNoqSxuLpkv6UySM2i9NyO/CfJadi8a6lVIc03MtduI3L0NtwAJJJuSqUtY4umi8tBxJOLNv5po4eQVPys5SNwmFqVG3eAcg/iNgTwANyvmE2hmbE37Vo3LbZWOq1WupMeWtBgsLTrugGdNxCl/yVJbGi0soumP2WVya9TfmbmeTxDv55iu+09B3Lgv7L9nVWGq6oxzRZoJEZiCSYB4b9y71T0HcttNzkNc03F+h6REVw5wREQBERAEREAREQBR9oeyqe475SpCwY/2VT3XfKVhg0laRjaf7zWIJnO7ziR/ILd1qm0ABWrHe0kjvyyLd/ouVq1xRS9TaXQqqAghzf+DBkq6wWPBaJ0hRWMBwzIF7XjebR6fFecBRDQ2brn8LhVHR0vzY6Z92nh8n1tPVskgEC3isuxuVmYDOCRxaJ+WQptSCFpGL5A/WufReWSSQBIyzuBBlWcGbg2bonli41sjf6m06FQFrzruMfrZQH7LZc06o7iW+srXKHJ6uG3r1D3uJ9VZbG2Q6TmfUdFgNRJ43EQtsmoxS5qzTgyaeLkpbFxUovo5c0GRNiNFLpY6YuquvgmB3ONkvynV7BnHCBM9mmiy0sG50FvePVVrvyk+LNCcOJs2DDvGu9b8zQLnODYRlD3NBJgdYyYJg2toujM0C6miUldnP1ji2mmekRF0CiEREAREQBERAEREAWDHeyqe675Ss6x4ilmY5ptmBEjtELDBooctR2tgs1WuZM5gAB7odJ7NPNWu0MLidnuiuOdw2jarZkcA78JjcbHcdyq6u1WmrULSS1xY4EAkdUAzFxcRI4rmZmmuF7My9zBhhDQXQBmsIMzE+pUrDusF9x+HDWtHAb79pusOD0BXJnadHa0+NRhsWdKnK+83dfaBsvrnwp1VGybsw1tYVZRY19bQWmDJmACe8X1jcpo2g1jzna4ndaGz2k7lUna3N3kzL4BkgONjA4SdFSySlNuMUc7W6iDqKfuWD8gp52Bli0DIDaQZmdePhxV3h6gbSYTBLgQ2TYnUySIJi8T4WWsUsYXS0Oe5hIIc4NGhjo5d0EdyzU+Uz6TebqMD2OdEcMrmxaDcT/JSYMbg5Y292tmihjzpTTr6G3YfDOa1pcGiRIAniIcRoJl1u/uW/09Aue1dounQTxMn9APJdCZoF3tJJO0ulFzNFxSvrZ6REV4rBERAEREAREQBERAEREB4q0g4EOAIIgggEEcCDqFz/AG7+zfI8VcFZoMuoz/8AIn5Se7guhoosmKORVILZ2cOxtcl5aQQW2IIIIO8EHRTMLT6LeELo/KLkhSxfSPQqjq1QL9zx95vYfAhUGH5BVxY1KIA0MVHHy6PquNk0ORS+XdHWhq4OO+xTBU+39oZGljHZahaT2xpbtmF0ClyCP38Q7/spsb8xcsjf2c4XNmqc7UP8VRw7+pl4BSrR5fQgy6lcNQOXUaMOL3ODSYzRmu6RnOae+AQNFabJw7X5iMzgHC7hhw203Admk+S6dQ5IYRmlCmfeBf8AOSrLD4GmwQxjGj+FrW+gReH5Oakk/Y56Su2cdbisQRFDDVqzTPWFQ8bdAAH+y+7R5FY3E82aeH5oAl0OLGw4welLpd3/ANl2hIVuOigmm3ua8HqaPguSeILGCrzbSAM3SJuNYgLd2hfUVjFhji8pPPJKdJ9AiIpiM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data:image/jpeg;base64,/9j/4AAQSkZJRgABAQAAAQABAAD/2wCEAAkGBhQSEBIUEBQUFBQVGRgYFRUXFhAXFxYWFhQVFRYXFBQXHiYgGBklGRUUIC8gIycpLSwsFiAxNTAqNSYrLCkBCQoKDgwOGQ8PGiokHyUpNC4tLywsKS00KSkqKiwsLCwsLCwsLCwvMCwpKSwpLywsKSwtLSwsLCksLCwsLCwsKf/AABEIARMAtwMBIgACEQEDEQH/xAAcAAEAAgMBAQEAAAAAAAAAAAAABAUDBgcCAQj/xABDEAABAwIDAwkEBwYFBQAAAAABAAIRAyEEEjEFQVEGEyIyYXGBkbEzcqGyFCM0QlJz0QckYsHw8RVDY5LhFoKDk7P/xAAaAQEAAgMBAAAAAAAAAAAAAAAAAwQBAgUG/8QALhEAAgIBAgQEBQQDAAAAAAAAAAECEQMEIRIxQVEFMmFxEyKBkfBSocHRFDPh/9oADAMBAAIRAxEAPwDuKIiAIiIAiIgCIiAIiIAiIgCIiAIiIAiIgCIiAIiIAiIgCIiAIiIAiIgCjYrGhkbyVJVRtY9Md38ysMyjJ/i5/CPMp/ip4D4qvaF7BWLNuEnjaLjuHxX36Y48B2wq/wClAKe0QlmGqPv0p3H4BfPpjuPwC+oWgoYPBxjuPwCm4WrmbJUB9LgpmB6visJmCSiItwEREAREQBERAEREAREQBEXl7wASTAGp4ID650LRtvctKbajsjXVAIEtIA38dRJiexU/LX9oTXZqVF0MFnO3v/RvqtEdtiTa/HtC5mfWU6h9y1p1BTTyK11Rvv8A19JAZhySTAHOXPgGrDj+WOIYYOHaP/I5wuJF220uqDZWIptBqF7g4CaYABnvJBE8ZU+iwhhxFV5M3ABECeiMsaGLDQCDwg6xyzl1PUT0mmXzQgqfK+LdvtuS8Ft2u+sW1GU2tDc0tNQnUAC54zMjct32ZtprwA8w7jxXLOT+P+vqZzLntHZIGoHdY+C2anOrb+vkpoZPU4WvwrHOqo6AF9WnYTadRtg493n+g81bUdtPPDyH9cFaUjmUXgUTAbTis+m42LjlPDsWGlinO/n2KkqP6RPEm/iuJ4trZaaWOUe727r8ZtFJm9L6qvYu0+cbDus3XtHFWi7Onzw1GNZIcmaNUERFOYCIiAIiIAiIgCIiAKu5RfZMR+W/5SrFV3KL7JiPy3/KVHl/1y9mDjDth0XGcoB81jq7BA0aD3foVMZUUoVLLw3xskepYhTRT0sNl6IsdRuh3/NvgvNSvUfDCSYJhoH3jqbamwVrWgi4lTsA/IJYACbkw2TPbqrK1jhDc7Gj8UWnxuE48VcvQibL5LgEVK3XHVaD1e0neezRXXNDtB4iPT+6xfTn8fg39F6GLcfvFU463NCfEpfToc7U6mepnxz5kuhiHA3LHe9Y/FWVDED8NMeI/rctdq4h/wCJ3mVHFV3E+ZXVh41Kt47+5Qbpm518fDYaZPBosO0neqsnsVIHk7z5lCFxtZnlqp8U+nJGVIvcPjDTeHAgEdov2Fbzh6ocxrho4AjxErlbF03ZJ/d6PuN+ULteASalOHTn9TLdktEReqNQiIgCIiAIiIAiIgCreUh/c8R+W/5SrJVnKf7Fifyn/KVHl8kvYHGeeA1MKTRqyLKixFW978Fkw9QggtMaLxssFoijmp0XVU2UjC1OiFCZVzMnfvWeieiFVnGlTJZu90Tw9e2vUJtRSMNRfUMMa5x7AT5qFY3LZI14jMXSsDlNdsp7favpUvfqMB8lhNKjvxeG/wB59VYjoc/6TSWSPVmJr195xSKWzM/sq2HqHg2q2fIrBisFUpGKjHN4SLHuOhWuTSZYK5RYUr5Hprl0/Y/2ej7jflC5U2ouq7G+z0fcZ8oXX8DVZJ+xInZMREXqTIREQBERAEREAREQBVfKn7DivyqnylWirOU/2LE/lVPkK0yeV+xhn54qV7zrxUqlWEngoWIaA4AeP9f1osuHqk2Fr2+AleccU0iknuW+Gq/FWDT0QqtlhJU+jVlgVDPHeyfipUWbebo02VK4L3P9jQbM1N2Z3Bs+JUDHbTx1UuptZUpNYJNKkxzMrTMZgOkbA66wpm2auTEYbFEONA0ubDm3NN2R7DA3OBcHDiofJ/EUaLwWtqVCHscKnM0pc0NOZozvOS8HMLmIsuxjhjxRSTpd/wDpzc0pTnwXSsrKHJ7EVGh7aRLXQQ4lgBB0MuIsSIk77KdsTZ9SjUFapSDms5wlmaln+rlry2mTLi0i9lJOIaWZch9nQpyS2fqanOE7/Lim1NtsDQ9rJrO+lgdMZaYrVHA52gS52Vxi4HesReHJasg+BjxtTb5fnYwbQ2HUrV6jmilTzPLWsL2gufzbamVoAuS0g8JKkbO2jiMPQZVLudwzyGupPFSLgkZS9oEw03YSAdVXv5TuL2PDGgtqc7EuMnmWUoPZDJ8exTcCKuNp5MjKdJvN87X+sgc0w0x1nZZynqtGt1LH4aVRsji4Sk3jb4v5LHadFrHjmyTTe1r2TrleJAPdceC6lsX7NQ/LZ8oXKsdXFWqBSByMaGMG8MptsT4AkrquxD+7UPy2fIFH4bGKzZHHkegxk1ERd0kCIiAIiIAiIgCIiAKt5S/Y8T+VU+QqyVfygZmwmIA30qnyFaz8r9gfn2jgszi9r25mGQxxAzAcD5rLjabco+qNF83F8p1JidNxUOnVZmeKrCWmC1wMEOkjTeL6KzwdOpfmaja7TrTqCHRG4E9+hXEjH5aKcdxh94dpf0t4TC27ZfJPNQzPJbUcJaNzd4zcT6LW9n0RUrsgZW5mnLwA1B8iul4U9Bvct9LpYZG3NWTxja3NP2c+rQqPpVB0SOnTeJY8aAwde9ThgcM5wcG1KTv4SHN/2uuFslbDteIc0Eduo7juUCpyfH3HEdhE/FZnoskFwxqUez6GVjVbopcbsuhIP0jKT+Km86dxVR/03hQSX4tzvcou9SVsGM5KVXmQ+nA06/6LCzkRUnpVWDuDz+iqxwZov5MS/f8Asr5dPGb3iVlOhgqXUovrOG+s4Bv/AK2WPivdTGVsQ5rBcDq02ANY3uaNB2nzV/huRlNvtHuf2CGj+ZV5g8HTpCKbQ0dmp7zqVPHR6jLtkaiuyNoYFHZKimw/J40sPUiHVnNPcBrlb3iRO+Vu+x/s9H8tnyhVJV/Q6re4ei6mLTwxeTtRZSrY9oiKwZCIiAIiIAiIgCIiAKPtEfU1Pdd6FSFH2h7Kp7rvQrD5A/PD6XTcGlrrwaThEuB1ae5fKFMB33qbuDpiDwIuPHipGJpnnqwhr4qOhujx0jcbyDP9QvmEMmGnMDqyoIIjgT4rgya5FTqW/JumeeGa5Ga8zuO/xW/4f2bY4LR9iACqIBHRdI3XG494K3nCnoDfb+oV/Qv5G/UtR2R9xVUtpPc3VrHEd4aSFTYjaFb6OBnAqtlz3AC7AGmwi0ioweBUt22qD8NUqSebEtcIIdJtljiZWajh6LgHOblNVjWlryA4sbdoInXuUmV/EfySrY0e/JkHGco3sc6AxzfrYIbUiaQnrmzu0AQOJWOvtyqHFgqU3yaQzsDBlzteXXc7LPRETxU+vhMLScS4spPdmh2bK4FwOYszEx5QoNHaGHpVajKrmlrmU3B7gwh4vADGtAtM+ary+InUp1f7GHfVnmltDEOeAHgltKo+GZHCo5r3NaCQNdJjhZTuTmIe/MXVOcblYYlzsryDm6Ra0D3RoptPaVHpZSPq2B5yg2pkEiIGkDQKO3lHTNRtNjKj3Oa14hoiHDMJk2tC3iowalLJf1MpJbtlqwWWw0eq3uHotI5N7SqVqJdVFw5wBtcTpA0jRbvQ6re4eiu48iyRU1yZune57REUhkIiIAiIgCIiAIiIAo+P9lU913oVIWDH+yqe6fRYfIHAdoOmpWJYTD3DO2cw6RgHjb0TIXgARUaN+jxO70818xgipUcczTmcWvabXJs4eHxX2iCRLhO/Ozw1HevOt9StzZZbFrgVGgTlmL6ibRPeV0HBnoNXNwZcCCTGh06pELoGyca2pTBbqLOG8HgQrvh+SNyh9SxFbFLjNmM/xKk0jovHOObuLm5rx4A/3UR76Jp4r6QAcUXvDQQS/wD0+b7O5bNtDGspw8tDn9VnVDjO4OOgUWjjaznyWUxBiAyq6N0GqY04gWW+TFGLaT5vtytfjInDcgClUp88a1F9UvoMAcAHBpbThzXEno3k+C+bGwRc15LCQcIxrTFiS0iGnjorOnhaOIc5z2kPIAdlqPDXtGnVIzDdcAjeFcU2BoAaAABAA0AFoC2hpbd3t/f0MqHc1LDYLEUw4Cg53O4djJljQxwbBDpOtzbuVpsLZNSlVL3gAczSZqD0mgZhbuV2jjxUsNJGDTtuuRlY6KzYWz6lJr6by0tzktLZmHGTmlbtR6o7h6LSNvbW5pgZT9rUHRA+6N7z3XjiVuWz2xSpjg1vyhS4nCL+FHobrbYkIiKcyEREAREQBERAEREAUfaB+qqe670KkKFtqfo1fLrzb478hWs3UWwcBbVIdMlhM3ddjukSfGLLLRs6/wBWR94QWETPhqsdHrRM/wCm6MpnTKdx+K+4YQ4hpcwkXY/qx2Erz3NWVupNrVDF46Vxl0Mb4VxyYxrm1GSSc/Rd3EwPj6qmxVEX6JadwmQZOo+CkYSoWZSL5SHeRVWUvh5IyXclujaHYJ2IfWc1wBY8sAIJ6oG+bC5Ohkgdiw4XE16TsufnQ3UB7HlxLS0CJzQHRO/j2QNoPLMQ14c7mK7mvIaXQ6YzNIGp1svb69PJUcTTe4NbEtyy5hPS0BHWgN1OWTZdCU9290/fn1MWWuzsWXVW5gA4Rm6OWXvzT0QLmzQTpbtEbGXLX9nbSbSwbK1brQQCB03y4wBxcYB8JVRW29iKp6/Mt3Np5SQNOlUIknuhWVqoafGnN3Zumbs58CSQ0byTAHeTZUO0+VbGSKA51/4r5G3iZ+93DzWsuAeZqufU7Xve6D2AmAvTXAk2jdOkyqObxZyTWNV6sxxdibisaCC49aOk8npEusJG4ax3LquA9lT91vyhckmGxAjwOg4LruC9mz3W+gW3g7tzf5zZtbbtmZERegMhERAEREAREQBERAFB279lxH5VT5HKcoG3/smI/KqfI5aT8r9gcBbJDgAHjUtmHaat7dNFIoS4dG7RYsfZ44gHst5rBhyDnGWRGo6w0G7VSqABFyKg4iQ8XGoO6y84pVErpH2RlIGa2527sCk4UAdW4393eo1WnmzE90nXskfDwU1lB1MNz9Gb30ix1CqZ990ScLJ+ytpVIIIY9gh2V7ssRcOpuGhlZX7Uouy/u9V8QQH1GZLAgTEk6lVraTzbKYtuJVlQwLg0EMnjIaR/ZSY8+aK4a29royraIe0cZVrPY58Q2crGyGNtu423ry+QGyDBGoB81KNap+GNDMdkRwXluKJczMTAvO74XNrKLLLjlc27NaMAwNQ9VpEeE90qWzAOgzAJ4kW8d6Oc2bvcRv7osBPb6r1zjJ6WZ0m8m87r90qNqH4zCSMdXBQwkEOjtPA6Lr2C9nT91voFyt4BYbCnT+9UJJHGAN7uAFzK6rheoyNMo9F3fC4UnKtmSpUZURF2TIREQBERAEREAREQBQttj92r/lVPkcpqg7c+y4j8qp8jlrPyv2BwZjhOuWBIeJtPEbxMLKHw7MQBqOcZMTAjM08TC+UGxEOgy6Z/DaJHA6L00AEf5ZJEb2PFt5mNdO5eYhLaiOiRhqTn1CDGUXe7jx03mIVpg2Va9R0CGgDm9INznPeD8FEwTJFQgZeiJA4zKveSoz4cgj7x33jjbRWdNCOR8L6ov44qOBy7kmjyckDO8yPwz8SdVNZsKnEEuPislJr26GRwdY/7h/MKS2od4I+I+H6Lqw0mGK8v3K7ZD/wCl/EPFYK/JlpHRefEAq2bUHEenqsgcFl6XF+n+DFmt1+TJAIADhwBLb74UKs5lMlgZztQicm9sTckGGjt14A3ja8ZTc5pDX5J3iJ8J3qBhMJSpNLWkOm5gF73Hi5wkk96heixcXFRtBRTtooMVs1zqQqOOcx0Q0Q1g3820+Fzc6rrGF9mz3R6Bc32LtBtWpiKbf8ALcQRIsZPRkcI+C6VS6o7gs6WNTlJ+327EuoxqDTXU9oiK+VgiIgCIiAIiIAiIgCjbTbNCqDvY/5SpKj7Q9jU9x3ylYfIHFts8mn0iX0pfTjd12x2feGmioaGYkgnokAwQDcEusNxjgupFaBtVv7zVgXNQ/obeJ8lwtVijhXFDqazgrslbPfDXjeSPIDT4lWXJfFc2xrXWlzx5ER8CFS4ar04FojjvuZVtjMNNNrm6i47CodPLgan2OnjipY1E3CnXlZxUC1fYe2s4yus8aj9Fd513oZFKNoqSxuLpkv6UySM2i9NyO/CfJadi8a6lVIc03MtduI3L0NtwAJJJuSqUtY4umi8tBxJOLNv5po4eQVPys5SNwmFqVG3eAcg/iNgTwANyvmE2hmbE37Vo3LbZWOq1WupMeWtBgsLTrugGdNxCl/yVJbGi0soumP2WVya9TfmbmeTxDv55iu+09B3Lgv7L9nVWGq6oxzRZoJEZiCSYB4b9y71T0HcttNzkNc03F+h6REVw5wREQBERAEREAREQBR9oeyqe475SpCwY/2VT3XfKVhg0laRjaf7zWIJnO7ziR/ILd1qm0ABWrHe0kjvyyLd/ouVq1xRS9TaXQqqAghzf+DBkq6wWPBaJ0hRWMBwzIF7XjebR6fFecBRDQ2brn8LhVHR0vzY6Z92nh8n1tPVskgEC3isuxuVmYDOCRxaJ+WQptSCFpGL5A/WufReWSSQBIyzuBBlWcGbg2bonli41sjf6m06FQFrzruMfrZQH7LZc06o7iW+srXKHJ6uG3r1D3uJ9VZbG2Q6TmfUdFgNRJ43EQtsmoxS5qzTgyaeLkpbFxUovo5c0GRNiNFLpY6YuquvgmB3ONkvynV7BnHCBM9mmiy0sG50FvePVVrvyk+LNCcOJs2DDvGu9b8zQLnODYRlD3NBJgdYyYJg2toujM0C6miUldnP1ji2mmekRF0CiEREAREQBERAEREAWDHeyqe675Ss6x4ilmY5ptmBEjtELDBooctR2tgs1WuZM5gAB7odJ7NPNWu0MLidnuiuOdw2jarZkcA78JjcbHcdyq6u1WmrULSS1xY4EAkdUAzFxcRI4rmZmmuF7My9zBhhDQXQBmsIMzE+pUrDusF9x+HDWtHAb79pusOD0BXJnadHa0+NRhsWdKnK+83dfaBsvrnwp1VGybsw1tYVZRY19bQWmDJmACe8X1jcpo2g1jzna4ndaGz2k7lUna3N3kzL4BkgONjA4SdFSySlNuMUc7W6iDqKfuWD8gp52Bli0DIDaQZmdePhxV3h6gbSYTBLgQ2TYnUySIJi8T4WWsUsYXS0Oe5hIIc4NGhjo5d0EdyzU+Uz6TebqMD2OdEcMrmxaDcT/JSYMbg5Y292tmihjzpTTr6G3YfDOa1pcGiRIAniIcRoJl1u/uW/09Aue1dounQTxMn9APJdCZoF3tJJO0ulFzNFxSvrZ6REV4rBERAEREAREQBERAEREB4q0g4EOAIIgggEEcCDqFz/AG7+zfI8VcFZoMuoz/8AIn5Se7guhoosmKORVILZ2cOxtcl5aQQW2IIIIO8EHRTMLT6LeELo/KLkhSxfSPQqjq1QL9zx95vYfAhUGH5BVxY1KIA0MVHHy6PquNk0ORS+XdHWhq4OO+xTBU+39oZGljHZahaT2xpbtmF0ClyCP38Q7/spsb8xcsjf2c4XNmqc7UP8VRw7+pl4BSrR5fQgy6lcNQOXUaMOL3ODSYzRmu6RnOae+AQNFabJw7X5iMzgHC7hhw203Admk+S6dQ5IYRmlCmfeBf8AOSrLD4GmwQxjGj+FrW+gReH5Oakk/Y56Su2cdbisQRFDDVqzTPWFQ8bdAAH+y+7R5FY3E82aeH5oAl0OLGw4welLpd3/ANl2hIVuOigmm3ua8HqaPguSeILGCrzbSAM3SJuNYgLd2hfUVjFhji8pPPJKdJ9AiIpiM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6" descr="data:image/jpeg;base64,/9j/4AAQSkZJRgABAQAAAQABAAD/2wCEAAkGBhQSEBIUEBQUFBQVGRgYFRUXFhAXFxYWFhQVFRYXFBQXHiYgGBklGRUUIC8gIycpLSwsFiAxNTAqNSYrLCkBCQoKDgwOGQ8PGiokHyUpNC4tLywsKS00KSkqKiwsLCwsLCwsLCwvMCwpKSwpLywsKSwtLSwsLCksLCwsLCwsKf/AABEIARMAtwMBIgACEQEDEQH/xAAcAAEAAgMBAQEAAAAAAAAAAAAABAUDBgcCAQj/xABDEAABAwIDAwkEBwYFBQAAAAABAAIRAyEEEjEFQVEGEyIyYXGBkbEzcqGyFCM0QlJz0QckYsHw8RVDY5LhFoKDk7P/xAAaAQEAAgMBAAAAAAAAAAAAAAAAAwQBAgUG/8QALhEAAgIBAgQEBQQDAAAAAAAAAAECEQMEIRIxQVEFMmFxEyKBkfBSocHRFDPh/9oADAMBAAIRAxEAPwDuKIiAIiIAiIgCIiAIiIAiIgCIiAIiIAiIgCIiAIiIAiIgCIiAIiIAiIgCjYrGhkbyVJVRtY9Md38ysMyjJ/i5/CPMp/ip4D4qvaF7BWLNuEnjaLjuHxX36Y48B2wq/wClAKe0QlmGqPv0p3H4BfPpjuPwC+oWgoYPBxjuPwCm4WrmbJUB9LgpmB6visJmCSiItwEREAREQBERAEREAREQBEXl7wASTAGp4ID650LRtvctKbajsjXVAIEtIA38dRJiexU/LX9oTXZqVF0MFnO3v/RvqtEdtiTa/HtC5mfWU6h9y1p1BTTyK11Rvv8A19JAZhySTAHOXPgGrDj+WOIYYOHaP/I5wuJF220uqDZWIptBqF7g4CaYABnvJBE8ZU+iwhhxFV5M3ABECeiMsaGLDQCDwg6xyzl1PUT0mmXzQgqfK+LdvtuS8Ft2u+sW1GU2tDc0tNQnUAC54zMjct32ZtprwA8w7jxXLOT+P+vqZzLntHZIGoHdY+C2anOrb+vkpoZPU4WvwrHOqo6AF9WnYTadRtg493n+g81bUdtPPDyH9cFaUjmUXgUTAbTis+m42LjlPDsWGlinO/n2KkqP6RPEm/iuJ4trZaaWOUe727r8ZtFJm9L6qvYu0+cbDus3XtHFWi7Onzw1GNZIcmaNUERFOYCIiAIiIAiIgCIiAKu5RfZMR+W/5SrFV3KL7JiPy3/KVHl/1y9mDjDth0XGcoB81jq7BA0aD3foVMZUUoVLLw3xskepYhTRT0sNl6IsdRuh3/NvgvNSvUfDCSYJhoH3jqbamwVrWgi4lTsA/IJYACbkw2TPbqrK1jhDc7Gj8UWnxuE48VcvQibL5LgEVK3XHVaD1e0neezRXXNDtB4iPT+6xfTn8fg39F6GLcfvFU463NCfEpfToc7U6mepnxz5kuhiHA3LHe9Y/FWVDED8NMeI/rctdq4h/wCJ3mVHFV3E+ZXVh41Kt47+5Qbpm518fDYaZPBosO0neqsnsVIHk7z5lCFxtZnlqp8U+nJGVIvcPjDTeHAgEdov2Fbzh6ocxrho4AjxErlbF03ZJ/d6PuN+ULteASalOHTn9TLdktEReqNQiIgCIiAIiIAiIgCreUh/c8R+W/5SrJVnKf7Fifyn/KVHl8kvYHGeeA1MKTRqyLKixFW978Fkw9QggtMaLxssFoijmp0XVU2UjC1OiFCZVzMnfvWeieiFVnGlTJZu90Tw9e2vUJtRSMNRfUMMa5x7AT5qFY3LZI14jMXSsDlNdsp7favpUvfqMB8lhNKjvxeG/wB59VYjoc/6TSWSPVmJr195xSKWzM/sq2HqHg2q2fIrBisFUpGKjHN4SLHuOhWuTSZYK5RYUr5Hprl0/Y/2ej7jflC5U2ouq7G+z0fcZ8oXX8DVZJ+xInZMREXqTIREQBERAEREAREQBVfKn7DivyqnylWirOU/2LE/lVPkK0yeV+xhn54qV7zrxUqlWEngoWIaA4AeP9f1osuHqk2Fr2+AleccU0iknuW+Gq/FWDT0QqtlhJU+jVlgVDPHeyfipUWbebo02VK4L3P9jQbM1N2Z3Bs+JUDHbTx1UuptZUpNYJNKkxzMrTMZgOkbA66wpm2auTEYbFEONA0ubDm3NN2R7DA3OBcHDiofJ/EUaLwWtqVCHscKnM0pc0NOZozvOS8HMLmIsuxjhjxRSTpd/wDpzc0pTnwXSsrKHJ7EVGh7aRLXQQ4lgBB0MuIsSIk77KdsTZ9SjUFapSDms5wlmaln+rlry2mTLi0i9lJOIaWZch9nQpyS2fqanOE7/Lim1NtsDQ9rJrO+lgdMZaYrVHA52gS52Vxi4HesReHJasg+BjxtTb5fnYwbQ2HUrV6jmilTzPLWsL2gufzbamVoAuS0g8JKkbO2jiMPQZVLudwzyGupPFSLgkZS9oEw03YSAdVXv5TuL2PDGgtqc7EuMnmWUoPZDJ8exTcCKuNp5MjKdJvN87X+sgc0w0x1nZZynqtGt1LH4aVRsji4Sk3jb4v5LHadFrHjmyTTe1r2TrleJAPdceC6lsX7NQ/LZ8oXKsdXFWqBSByMaGMG8MptsT4AkrquxD+7UPy2fIFH4bGKzZHHkegxk1ERd0kCIiAIiIAiIgCIiAKt5S/Y8T+VU+QqyVfygZmwmIA30qnyFaz8r9gfn2jgszi9r25mGQxxAzAcD5rLjabco+qNF83F8p1JidNxUOnVZmeKrCWmC1wMEOkjTeL6KzwdOpfmaja7TrTqCHRG4E9+hXEjH5aKcdxh94dpf0t4TC27ZfJPNQzPJbUcJaNzd4zcT6LW9n0RUrsgZW5mnLwA1B8iul4U9Bvct9LpYZG3NWTxja3NP2c+rQqPpVB0SOnTeJY8aAwde9ThgcM5wcG1KTv4SHN/2uuFslbDteIc0Eduo7juUCpyfH3HEdhE/FZnoskFwxqUez6GVjVbopcbsuhIP0jKT+Km86dxVR/03hQSX4tzvcou9SVsGM5KVXmQ+nA06/6LCzkRUnpVWDuDz+iqxwZov5MS/f8Asr5dPGb3iVlOhgqXUovrOG+s4Bv/AK2WPivdTGVsQ5rBcDq02ANY3uaNB2nzV/huRlNvtHuf2CGj+ZV5g8HTpCKbQ0dmp7zqVPHR6jLtkaiuyNoYFHZKimw/J40sPUiHVnNPcBrlb3iRO+Vu+x/s9H8tnyhVJV/Q6re4ei6mLTwxeTtRZSrY9oiKwZCIiAIiIAiIgCIiAKPtEfU1Pdd6FSFH2h7Kp7rvQrD5A/PD6XTcGlrrwaThEuB1ae5fKFMB33qbuDpiDwIuPHipGJpnnqwhr4qOhujx0jcbyDP9QvmEMmGnMDqyoIIjgT4rgya5FTqW/JumeeGa5Ga8zuO/xW/4f2bY4LR9iACqIBHRdI3XG494K3nCnoDfb+oV/Qv5G/UtR2R9xVUtpPc3VrHEd4aSFTYjaFb6OBnAqtlz3AC7AGmwi0ioweBUt22qD8NUqSebEtcIIdJtljiZWajh6LgHOblNVjWlryA4sbdoInXuUmV/EfySrY0e/JkHGco3sc6AxzfrYIbUiaQnrmzu0AQOJWOvtyqHFgqU3yaQzsDBlzteXXc7LPRETxU+vhMLScS4spPdmh2bK4FwOYszEx5QoNHaGHpVajKrmlrmU3B7gwh4vADGtAtM+ary+InUp1f7GHfVnmltDEOeAHgltKo+GZHCo5r3NaCQNdJjhZTuTmIe/MXVOcblYYlzsryDm6Ra0D3RoptPaVHpZSPq2B5yg2pkEiIGkDQKO3lHTNRtNjKj3Oa14hoiHDMJk2tC3iowalLJf1MpJbtlqwWWw0eq3uHotI5N7SqVqJdVFw5wBtcTpA0jRbvQ6re4eiu48iyRU1yZune57REUhkIiIAiIgCIiAIiIAo+P9lU913oVIWDH+yqe6fRYfIHAdoOmpWJYTD3DO2cw6RgHjb0TIXgARUaN+jxO70818xgipUcczTmcWvabXJs4eHxX2iCRLhO/Ozw1HevOt9StzZZbFrgVGgTlmL6ibRPeV0HBnoNXNwZcCCTGh06pELoGyca2pTBbqLOG8HgQrvh+SNyh9SxFbFLjNmM/xKk0jovHOObuLm5rx4A/3UR76Jp4r6QAcUXvDQQS/wD0+b7O5bNtDGspw8tDn9VnVDjO4OOgUWjjaznyWUxBiAyq6N0GqY04gWW+TFGLaT5vtytfjInDcgClUp88a1F9UvoMAcAHBpbThzXEno3k+C+bGwRc15LCQcIxrTFiS0iGnjorOnhaOIc5z2kPIAdlqPDXtGnVIzDdcAjeFcU2BoAaAABAA0AFoC2hpbd3t/f0MqHc1LDYLEUw4Cg53O4djJljQxwbBDpOtzbuVpsLZNSlVL3gAczSZqD0mgZhbuV2jjxUsNJGDTtuuRlY6KzYWz6lJr6by0tzktLZmHGTmlbtR6o7h6LSNvbW5pgZT9rUHRA+6N7z3XjiVuWz2xSpjg1vyhS4nCL+FHobrbYkIiKcyEREAREQBERAEREAUfaB+qqe670KkKFtqfo1fLrzb478hWs3UWwcBbVIdMlhM3ddjukSfGLLLRs6/wBWR94QWETPhqsdHrRM/wCm6MpnTKdx+K+4YQ4hpcwkXY/qx2Erz3NWVupNrVDF46Vxl0Mb4VxyYxrm1GSSc/Rd3EwPj6qmxVEX6JadwmQZOo+CkYSoWZSL5SHeRVWUvh5IyXclujaHYJ2IfWc1wBY8sAIJ6oG+bC5Ohkgdiw4XE16TsufnQ3UB7HlxLS0CJzQHRO/j2QNoPLMQ14c7mK7mvIaXQ6YzNIGp1svb69PJUcTTe4NbEtyy5hPS0BHWgN1OWTZdCU9290/fn1MWWuzsWXVW5gA4Rm6OWXvzT0QLmzQTpbtEbGXLX9nbSbSwbK1brQQCB03y4wBxcYB8JVRW29iKp6/Mt3Np5SQNOlUIknuhWVqoafGnN3Zumbs58CSQ0byTAHeTZUO0+VbGSKA51/4r5G3iZ+93DzWsuAeZqufU7Xve6D2AmAvTXAk2jdOkyqObxZyTWNV6sxxdibisaCC49aOk8npEusJG4ax3LquA9lT91vyhckmGxAjwOg4LruC9mz3W+gW3g7tzf5zZtbbtmZERegMhERAEREAREQBERAFB279lxH5VT5HKcoG3/smI/KqfI5aT8r9gcBbJDgAHjUtmHaat7dNFIoS4dG7RYsfZ44gHst5rBhyDnGWRGo6w0G7VSqABFyKg4iQ8XGoO6y84pVErpH2RlIGa2527sCk4UAdW4393eo1WnmzE90nXskfDwU1lB1MNz9Gb30ix1CqZ990ScLJ+ytpVIIIY9gh2V7ssRcOpuGhlZX7Uouy/u9V8QQH1GZLAgTEk6lVraTzbKYtuJVlQwLg0EMnjIaR/ZSY8+aK4a29royraIe0cZVrPY58Q2crGyGNtu423ry+QGyDBGoB81KNap+GNDMdkRwXluKJczMTAvO74XNrKLLLjlc27NaMAwNQ9VpEeE90qWzAOgzAJ4kW8d6Oc2bvcRv7osBPb6r1zjJ6WZ0m8m87r90qNqH4zCSMdXBQwkEOjtPA6Lr2C9nT91voFyt4BYbCnT+9UJJHGAN7uAFzK6rheoyNMo9F3fC4UnKtmSpUZURF2TIREQBERAEREAREQBQttj92r/lVPkcpqg7c+y4j8qp8jlrPyv2BwZjhOuWBIeJtPEbxMLKHw7MQBqOcZMTAjM08TC+UGxEOgy6Z/DaJHA6L00AEf5ZJEb2PFt5mNdO5eYhLaiOiRhqTn1CDGUXe7jx03mIVpg2Va9R0CGgDm9INznPeD8FEwTJFQgZeiJA4zKveSoz4cgj7x33jjbRWdNCOR8L6ov44qOBy7kmjyckDO8yPwz8SdVNZsKnEEuPislJr26GRwdY/7h/MKS2od4I+I+H6Lqw0mGK8v3K7ZD/wCl/EPFYK/JlpHRefEAq2bUHEenqsgcFl6XF+n+DFmt1+TJAIADhwBLb74UKs5lMlgZztQicm9sTckGGjt14A3ja8ZTc5pDX5J3iJ8J3qBhMJSpNLWkOm5gF73Hi5wkk96heixcXFRtBRTtooMVs1zqQqOOcx0Q0Q1g3820+Fzc6rrGF9mz3R6Bc32LtBtWpiKbf8ALcQRIsZPRkcI+C6VS6o7gs6WNTlJ+327EuoxqDTXU9oiK+VgiIgCIiAIiIAiIgCjbTbNCqDvY/5SpKj7Q9jU9x3ylYfIHFts8mn0iX0pfTjd12x2feGmioaGYkgnokAwQDcEusNxjgupFaBtVv7zVgXNQ/obeJ8lwtVijhXFDqazgrslbPfDXjeSPIDT4lWXJfFc2xrXWlzx5ER8CFS4ar04FojjvuZVtjMNNNrm6i47CodPLgan2OnjipY1E3CnXlZxUC1fYe2s4yus8aj9Fd513oZFKNoqSxuLpkv6UySM2i9NyO/CfJadi8a6lVIc03MtduI3L0NtwAJJJuSqUtY4umi8tBxJOLNv5po4eQVPys5SNwmFqVG3eAcg/iNgTwANyvmE2hmbE37Vo3LbZWOq1WupMeWtBgsLTrugGdNxCl/yVJbGi0soumP2WVya9TfmbmeTxDv55iu+09B3Lgv7L9nVWGq6oxzRZoJEZiCSYB4b9y71T0HcttNzkNc03F+h6REVw5wREQBERAEREAREQBR9oeyqe475SpCwY/2VT3XfKVhg0laRjaf7zWIJnO7ziR/ILd1qm0ABWrHe0kjvyyLd/ouVq1xRS9TaXQqqAghzf+DBkq6wWPBaJ0hRWMBwzIF7XjebR6fFecBRDQ2brn8LhVHR0vzY6Z92nh8n1tPVskgEC3isuxuVmYDOCRxaJ+WQptSCFpGL5A/WufReWSSQBIyzuBBlWcGbg2bonli41sjf6m06FQFrzruMfrZQH7LZc06o7iW+srXKHJ6uG3r1D3uJ9VZbG2Q6TmfUdFgNRJ43EQtsmoxS5qzTgyaeLkpbFxUovo5c0GRNiNFLpY6YuquvgmB3ONkvynV7BnHCBM9mmiy0sG50FvePVVrvyk+LNCcOJs2DDvGu9b8zQLnODYRlD3NBJgdYyYJg2toujM0C6miUldnP1ji2mmekRF0CiEREAREQBERAEREAWDHeyqe675Ss6x4ilmY5ptmBEjtELDBooctR2tgs1WuZM5gAB7odJ7NPNWu0MLidnuiuOdw2jarZkcA78JjcbHcdyq6u1WmrULSS1xY4EAkdUAzFxcRI4rmZmmuF7My9zBhhDQXQBmsIMzE+pUrDusF9x+HDWtHAb79pusOD0BXJnadHa0+NRhsWdKnK+83dfaBsvrnwp1VGybsw1tYVZRY19bQWmDJmACe8X1jcpo2g1jzna4ndaGz2k7lUna3N3kzL4BkgONjA4SdFSySlNuMUc7W6iDqKfuWD8gp52Bli0DIDaQZmdePhxV3h6gbSYTBLgQ2TYnUySIJi8T4WWsUsYXS0Oe5hIIc4NGhjo5d0EdyzU+Uz6TebqMD2OdEcMrmxaDcT/JSYMbg5Y292tmihjzpTTr6G3YfDOa1pcGiRIAniIcRoJl1u/uW/09Aue1dounQTxMn9APJdCZoF3tJJO0ulFzNFxSvrZ6REV4rBERAEREAREQBERAEREB4q0g4EOAIIgggEEcCDqFz/AG7+zfI8VcFZoMuoz/8AIn5Se7guhoosmKORVILZ2cOxtcl5aQQW2IIIIO8EHRTMLT6LeELo/KLkhSxfSPQqjq1QL9zx95vYfAhUGH5BVxY1KIA0MVHHy6PquNk0ORS+XdHWhq4OO+xTBU+39oZGljHZahaT2xpbtmF0ClyCP38Q7/spsb8xcsjf2c4XNmqc7UP8VRw7+pl4BSrR5fQgy6lcNQOXUaMOL3ODSYzRmu6RnOae+AQNFabJw7X5iMzgHC7hhw203Admk+S6dQ5IYRmlCmfeBf8AOSrLD4GmwQxjGj+FrW+gReH5Oakk/Y56Su2cdbisQRFDDVqzTPWFQ8bdAAH+y+7R5FY3E82aeH5oAl0OLGw4welLpd3/ANl2hIVuOigmm3ua8HqaPguSeILGCrzbSAM3SJuNYgLd2hfUVjFhji8pPPJKdJ9AiIpiM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76" y="2583894"/>
            <a:ext cx="1568228" cy="23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9941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nachtwinkel-helmond.nl/wp-content/uploads/2012/07/azij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42419"/>
            <a:ext cx="10858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Sterkte van basen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r>
              <a:rPr lang="nl-NL" dirty="0"/>
              <a:t>Zwakke basen</a:t>
            </a:r>
          </a:p>
          <a:p>
            <a:pPr lvl="1"/>
            <a:r>
              <a:rPr lang="nl-NL" dirty="0"/>
              <a:t>Deel van de moleculen reageert in reactie met water</a:t>
            </a:r>
          </a:p>
          <a:p>
            <a:pPr lvl="1"/>
            <a:r>
              <a:rPr lang="nl-NL" dirty="0"/>
              <a:t>Meeste moleculen blijven normaal</a:t>
            </a:r>
          </a:p>
          <a:p>
            <a:pPr lvl="1"/>
            <a:r>
              <a:rPr lang="nl-NL" dirty="0"/>
              <a:t>Evenwichtsreactie ↔</a:t>
            </a:r>
          </a:p>
          <a:p>
            <a:pPr lvl="2"/>
            <a:r>
              <a:rPr lang="nl-NL" dirty="0"/>
              <a:t>Basen nemen H</a:t>
            </a:r>
            <a:r>
              <a:rPr lang="nl-NL" baseline="30000" dirty="0"/>
              <a:t>+</a:t>
            </a:r>
            <a:r>
              <a:rPr lang="nl-NL" dirty="0"/>
              <a:t> -ionen op van water </a:t>
            </a:r>
          </a:p>
          <a:p>
            <a:pPr lvl="2"/>
            <a:r>
              <a:rPr lang="nl-NL" dirty="0"/>
              <a:t>OH</a:t>
            </a:r>
            <a:r>
              <a:rPr lang="nl-NL" baseline="30000" dirty="0"/>
              <a:t>-</a:t>
            </a:r>
            <a:r>
              <a:rPr lang="nl-NL" dirty="0"/>
              <a:t> - ionen nemen H+ -ionen op en </a:t>
            </a:r>
          </a:p>
          <a:p>
            <a:pPr marL="914400" lvl="2" indent="0">
              <a:buNone/>
            </a:pPr>
            <a:r>
              <a:rPr lang="nl-NL" dirty="0"/>
              <a:t>vormen water</a:t>
            </a:r>
          </a:p>
          <a:p>
            <a:pPr lvl="2"/>
            <a:endParaRPr lang="nl-NL" dirty="0"/>
          </a:p>
          <a:p>
            <a:pPr marL="0" indent="0">
              <a:buNone/>
            </a:pPr>
            <a:r>
              <a:rPr lang="nl-NL" dirty="0"/>
              <a:t>	NH</a:t>
            </a:r>
            <a:r>
              <a:rPr lang="nl-NL" baseline="-25000" dirty="0"/>
              <a:t>3</a:t>
            </a:r>
            <a:r>
              <a:rPr lang="nl-NL" dirty="0"/>
              <a:t> + H</a:t>
            </a:r>
            <a:r>
              <a:rPr lang="nl-NL" baseline="-25000" dirty="0"/>
              <a:t>2</a:t>
            </a:r>
            <a:r>
              <a:rPr lang="nl-NL" dirty="0"/>
              <a:t>O </a:t>
            </a:r>
            <a:r>
              <a:rPr lang="nl-NL" dirty="0">
                <a:sym typeface="Wingdings" pitchFamily="2" charset="2"/>
              </a:rPr>
              <a:t> NH</a:t>
            </a:r>
            <a:r>
              <a:rPr lang="nl-NL" baseline="-25000" dirty="0">
                <a:sym typeface="Wingdings" pitchFamily="2" charset="2"/>
              </a:rPr>
              <a:t>4</a:t>
            </a:r>
            <a:r>
              <a:rPr lang="nl-NL" baseline="30000" dirty="0">
                <a:sym typeface="Wingdings" pitchFamily="2" charset="2"/>
              </a:rPr>
              <a:t>+</a:t>
            </a:r>
            <a:r>
              <a:rPr lang="nl-NL" dirty="0">
                <a:sym typeface="Wingdings" pitchFamily="2" charset="2"/>
              </a:rPr>
              <a:t> + OH</a:t>
            </a:r>
            <a:r>
              <a:rPr lang="nl-NL" baseline="30000" dirty="0">
                <a:sym typeface="Wingdings" pitchFamily="2" charset="2"/>
              </a:rPr>
              <a:t>-</a:t>
            </a:r>
          </a:p>
          <a:p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835696" y="5468926"/>
            <a:ext cx="5328592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basische ammonia-oplossing 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4319972" y="5036878"/>
            <a:ext cx="36004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0800000">
            <a:off x="6554662" y="3363043"/>
            <a:ext cx="2409826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mgtcontent.ahold.com.kpnis.nl/cmgtcontent/media/000103000/000/000103080_005_101148_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r="25767"/>
          <a:stretch/>
        </p:blipFill>
        <p:spPr bwMode="auto">
          <a:xfrm>
            <a:off x="179512" y="4910304"/>
            <a:ext cx="87006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35080" cy="648072"/>
          </a:xfrm>
        </p:spPr>
        <p:txBody>
          <a:bodyPr/>
          <a:lstStyle/>
          <a:p>
            <a:r>
              <a:rPr lang="nl-NL" dirty="0"/>
              <a:t>pH-schaal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Schaal </a:t>
            </a:r>
            <a:r>
              <a:rPr lang="nl-NL"/>
              <a:t>van pH=0 </a:t>
            </a:r>
            <a:r>
              <a:rPr lang="nl-NL" dirty="0"/>
              <a:t>tot en met pH=14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Tussen elke waarde wordt de oplossing 10x zo zuur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Oplossing in water met pH&lt;7 noemen we zuur</a:t>
            </a:r>
          </a:p>
          <a:p>
            <a:r>
              <a:rPr lang="nl-NL" dirty="0"/>
              <a:t>Oplossing in water met pH&gt;7 noemen we basisch</a:t>
            </a:r>
          </a:p>
          <a:p>
            <a:r>
              <a:rPr lang="nl-NL" dirty="0"/>
              <a:t>Oplossing in water met pH=7 is neutraal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43" y="1700808"/>
            <a:ext cx="51911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93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Meten zuurtegraad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4857403"/>
          </a:xfrm>
        </p:spPr>
        <p:txBody>
          <a:bodyPr/>
          <a:lstStyle/>
          <a:p>
            <a:r>
              <a:rPr lang="nl-NL" dirty="0"/>
              <a:t>Indicatoren</a:t>
            </a:r>
          </a:p>
          <a:p>
            <a:pPr lvl="1"/>
            <a:r>
              <a:rPr lang="nl-NL" dirty="0"/>
              <a:t>Stoffen die een andere kleur hebben in zure oplossingen</a:t>
            </a:r>
          </a:p>
          <a:p>
            <a:pPr lvl="1"/>
            <a:r>
              <a:rPr lang="nl-NL" dirty="0"/>
              <a:t>Meten of in meer of mindere mate zuren aanwezig zijn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923928" y="1196752"/>
            <a:ext cx="151216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00B050"/>
                </a:solidFill>
              </a:rPr>
              <a:t>Aanwijzer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11" y="116632"/>
            <a:ext cx="1711077" cy="17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/>
          <a:stretch/>
        </p:blipFill>
        <p:spPr bwMode="auto">
          <a:xfrm>
            <a:off x="1979896" y="4099560"/>
            <a:ext cx="6129053" cy="192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55776" y="3501008"/>
            <a:ext cx="151216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zuren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436096" y="3478925"/>
            <a:ext cx="151216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basen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3431704" y="2963237"/>
            <a:ext cx="492224" cy="6568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932040" y="3002031"/>
            <a:ext cx="648072" cy="4989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Meten zuurtegraad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4857403"/>
          </a:xfrm>
        </p:spPr>
        <p:txBody>
          <a:bodyPr/>
          <a:lstStyle/>
          <a:p>
            <a:r>
              <a:rPr lang="nl-NL" dirty="0"/>
              <a:t>pH-meter</a:t>
            </a:r>
          </a:p>
          <a:p>
            <a:pPr lvl="1"/>
            <a:r>
              <a:rPr lang="nl-NL" dirty="0"/>
              <a:t>Snelle meting van de pH in een oplossing</a:t>
            </a:r>
          </a:p>
          <a:p>
            <a:pPr lvl="1"/>
            <a:r>
              <a:rPr lang="nl-NL" dirty="0"/>
              <a:t>Meten van concentratie H</a:t>
            </a:r>
            <a:r>
              <a:rPr lang="nl-NL" baseline="30000" dirty="0"/>
              <a:t>+</a:t>
            </a:r>
            <a:r>
              <a:rPr lang="nl-NL" dirty="0"/>
              <a:t>-ionen 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923928" y="1196752"/>
            <a:ext cx="2520280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00B050"/>
                </a:solidFill>
              </a:rPr>
              <a:t>Directe indicatie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/>
          <a:stretch/>
        </p:blipFill>
        <p:spPr bwMode="auto">
          <a:xfrm>
            <a:off x="1979896" y="4099560"/>
            <a:ext cx="6129053" cy="192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55776" y="3501008"/>
            <a:ext cx="151216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zuren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436096" y="3478925"/>
            <a:ext cx="151216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basen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3431704" y="2963237"/>
            <a:ext cx="492224" cy="6568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932040" y="3002031"/>
            <a:ext cx="648072" cy="4989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sperdirect.com/images_products/benchtop-ph-mv-meter-248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6" y="9676"/>
            <a:ext cx="1781944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Bekijk de aflevering ‘Mandarijnen’ van de Keuringsdienst van waarde</a:t>
            </a:r>
          </a:p>
        </p:txBody>
      </p:sp>
    </p:spTree>
    <p:extLst>
      <p:ext uri="{BB962C8B-B14F-4D97-AF65-F5344CB8AC3E}">
        <p14:creationId xmlns:p14="http://schemas.microsoft.com/office/powerpoint/2010/main" val="3109925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648072"/>
          </a:xfrm>
        </p:spPr>
        <p:txBody>
          <a:bodyPr/>
          <a:lstStyle/>
          <a:p>
            <a:r>
              <a:rPr lang="nl-NL" dirty="0"/>
              <a:t>Zuren vs. basen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ag</a:t>
            </a:r>
            <a:endParaRPr lang="nl-NL" dirty="0"/>
          </a:p>
        </p:txBody>
      </p:sp>
      <p:graphicFrame>
        <p:nvGraphicFramePr>
          <p:cNvPr id="4" name="Tijdelijke aanduiding voor inhoud 6"/>
          <p:cNvGraphicFramePr>
            <a:graphicFrameLocks/>
          </p:cNvGraphicFramePr>
          <p:nvPr/>
        </p:nvGraphicFramePr>
        <p:xfrm>
          <a:off x="539552" y="1125538"/>
          <a:ext cx="8147248" cy="1752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Stoffen die zuur smaken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Stoffen die zeepachtig smaken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Moleculen die </a:t>
                      </a:r>
                      <a:r>
                        <a:rPr lang="nl-NL" sz="1800" dirty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nl-NL" sz="1800" baseline="30000" dirty="0"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 ionen kunnen afstaan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Moleculen</a:t>
                      </a:r>
                      <a:r>
                        <a:rPr lang="nl-NL" baseline="0" dirty="0"/>
                        <a:t> die </a:t>
                      </a:r>
                      <a:r>
                        <a:rPr lang="nl-NL" sz="1800" dirty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nl-NL" sz="1800" baseline="30000" dirty="0">
                          <a:sym typeface="Wingdings" panose="05000000000000000000" pitchFamily="2" charset="2"/>
                        </a:rPr>
                        <a:t>+ 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 ionen kunnen opnemen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 oplossing geven zuren een </a:t>
                      </a:r>
                      <a:r>
                        <a:rPr lang="nl-NL" sz="1800" dirty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nl-NL" sz="1800" baseline="30000" dirty="0">
                          <a:sym typeface="Wingdings" panose="05000000000000000000" pitchFamily="2" charset="2"/>
                        </a:rPr>
                        <a:t>+ 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 af aan het watermolecuul  H</a:t>
                      </a:r>
                      <a:r>
                        <a:rPr lang="nl-NL" sz="1800" baseline="-25000" dirty="0"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nl-NL" sz="1800" baseline="30000" dirty="0">
                          <a:sym typeface="Wingdings" panose="05000000000000000000" pitchFamily="2" charset="2"/>
                        </a:rPr>
                        <a:t>+ 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en zuurrest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 oplossing nemen basen een H+ op van het watermolecuul </a:t>
                      </a:r>
                      <a:r>
                        <a:rPr lang="nl-NL" dirty="0">
                          <a:sym typeface="Wingdings" panose="05000000000000000000" pitchFamily="2" charset="2"/>
                        </a:rPr>
                        <a:t> OH</a:t>
                      </a:r>
                      <a:r>
                        <a:rPr lang="nl-NL" baseline="30000" dirty="0"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nl-NL" baseline="0" dirty="0">
                          <a:sym typeface="Wingdings" panose="05000000000000000000" pitchFamily="2" charset="2"/>
                        </a:rPr>
                        <a:t>en </a:t>
                      </a:r>
                      <a:r>
                        <a:rPr lang="nl-NL" baseline="0" dirty="0" err="1">
                          <a:sym typeface="Wingdings" panose="05000000000000000000" pitchFamily="2" charset="2"/>
                        </a:rPr>
                        <a:t>baserest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ijdelijke aanduiding voor inhoud 6"/>
          <p:cNvGraphicFramePr>
            <a:graphicFrameLocks/>
          </p:cNvGraphicFramePr>
          <p:nvPr/>
        </p:nvGraphicFramePr>
        <p:xfrm>
          <a:off x="539552" y="3334216"/>
          <a:ext cx="8208912" cy="311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Sterk zuur/base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Zwak zuur/base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Volledige</a:t>
                      </a:r>
                      <a:r>
                        <a:rPr lang="nl-NL" baseline="0" dirty="0"/>
                        <a:t> splitsing van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Gedeeltelijke splitsing 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Aflopende reactie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Evenwichtsreactie 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Zowel splitsing als vorming van moleculen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10338" r="50000" b="6769"/>
          <a:stretch/>
        </p:blipFill>
        <p:spPr bwMode="auto">
          <a:xfrm rot="10800000">
            <a:off x="6804249" y="4725144"/>
            <a:ext cx="1332776" cy="160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638" r="4742" b="7470"/>
          <a:stretch/>
        </p:blipFill>
        <p:spPr bwMode="auto">
          <a:xfrm rot="10800000">
            <a:off x="2699793" y="4774811"/>
            <a:ext cx="1276920" cy="15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18414" r="49225" b="19547"/>
          <a:stretch/>
        </p:blipFill>
        <p:spPr bwMode="auto">
          <a:xfrm>
            <a:off x="899592" y="4786210"/>
            <a:ext cx="1224136" cy="152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5" t="18414" r="22854" b="19547"/>
          <a:stretch/>
        </p:blipFill>
        <p:spPr bwMode="auto">
          <a:xfrm>
            <a:off x="4932040" y="4792692"/>
            <a:ext cx="1392039" cy="158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029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4" name="Ondertitel 3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256584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Lees opnieuw …</a:t>
            </a:r>
          </a:p>
          <a:p>
            <a:pPr lvl="1"/>
            <a:r>
              <a:rPr lang="nl-NL" dirty="0"/>
              <a:t>Hoofdstuk 2: Atoombouw</a:t>
            </a:r>
          </a:p>
          <a:p>
            <a:pPr lvl="1"/>
            <a:r>
              <a:rPr lang="nl-NL" dirty="0"/>
              <a:t>Hoofdstuk 5: Zuren en basen</a:t>
            </a:r>
          </a:p>
          <a:p>
            <a:pPr lvl="1"/>
            <a:endParaRPr lang="nl-NL" dirty="0"/>
          </a:p>
          <a:p>
            <a:r>
              <a:rPr lang="nl-NL" dirty="0"/>
              <a:t>Maak een samenvatting van …</a:t>
            </a:r>
          </a:p>
          <a:p>
            <a:pPr lvl="1"/>
            <a:r>
              <a:rPr lang="nl-NL" dirty="0"/>
              <a:t>Ionen</a:t>
            </a:r>
          </a:p>
          <a:p>
            <a:pPr lvl="1"/>
            <a:r>
              <a:rPr lang="nl-NL" dirty="0"/>
              <a:t>Zuren en basen</a:t>
            </a:r>
          </a:p>
          <a:p>
            <a:pPr lvl="1"/>
            <a:endParaRPr lang="nl-NL" dirty="0"/>
          </a:p>
          <a:p>
            <a:r>
              <a:rPr lang="nl-NL" dirty="0"/>
              <a:t>Maak vragen van Hoofdstuk 5</a:t>
            </a:r>
          </a:p>
          <a:p>
            <a:pPr lvl="1"/>
            <a:r>
              <a:rPr lang="nl-NL" dirty="0"/>
              <a:t>MK 15, 16, 18, 21, 22</a:t>
            </a:r>
          </a:p>
          <a:p>
            <a:pPr lvl="1"/>
            <a:r>
              <a:rPr lang="nl-NL" dirty="0"/>
              <a:t>Open 1, 2, 4, 5, 6	</a:t>
            </a:r>
          </a:p>
          <a:p>
            <a:pPr lvl="1"/>
            <a:endParaRPr lang="nl-NL" dirty="0"/>
          </a:p>
          <a:p>
            <a:r>
              <a:rPr lang="nl-NL" dirty="0"/>
              <a:t>Maak werkblad 15 en 16</a:t>
            </a:r>
          </a:p>
          <a:p>
            <a:endParaRPr lang="nl-NL" dirty="0"/>
          </a:p>
          <a:p>
            <a:r>
              <a:rPr lang="nl-NL" dirty="0"/>
              <a:t>Neem volgende les een rekenmachine mee!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170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3364" y="260648"/>
            <a:ext cx="6635080" cy="648072"/>
          </a:xfrm>
        </p:spPr>
        <p:txBody>
          <a:bodyPr/>
          <a:lstStyle/>
          <a:p>
            <a:r>
              <a:rPr lang="nl-NL" dirty="0"/>
              <a:t>LA Scheidingtechnieken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163885"/>
            <a:ext cx="8003232" cy="4929411"/>
          </a:xfrm>
        </p:spPr>
        <p:txBody>
          <a:bodyPr/>
          <a:lstStyle/>
          <a:p>
            <a:r>
              <a:rPr lang="nl-NL" dirty="0"/>
              <a:t>Bekijk in 2-tallen opnieuw jullie proef</a:t>
            </a:r>
          </a:p>
          <a:p>
            <a:r>
              <a:rPr lang="nl-NL" dirty="0"/>
              <a:t>Bevat jullie onderzoeksopzet alle benodigde informatie volgens de richtlijnen?</a:t>
            </a:r>
          </a:p>
          <a:p>
            <a:r>
              <a:rPr lang="nl-NL" dirty="0"/>
              <a:t>Leg een eerste hand aan de uiteindelijke verslaglegging</a:t>
            </a:r>
          </a:p>
          <a:p>
            <a:r>
              <a:rPr lang="nl-NL" dirty="0"/>
              <a:t>Plaats je vernieuwde uitwerking in je Portfolio</a:t>
            </a:r>
          </a:p>
          <a:p>
            <a:endParaRPr lang="nl-NL" dirty="0"/>
          </a:p>
          <a:p>
            <a:r>
              <a:rPr lang="nl-NL" dirty="0"/>
              <a:t>Stuur per mail door naar Daphne:</a:t>
            </a:r>
          </a:p>
          <a:p>
            <a:pPr lvl="1"/>
            <a:r>
              <a:rPr lang="nl-NL" dirty="0"/>
              <a:t>Alle, maar dan ook alle, benodigde materialen</a:t>
            </a:r>
          </a:p>
          <a:p>
            <a:pPr lvl="1"/>
            <a:r>
              <a:rPr lang="nl-NL" dirty="0"/>
              <a:t>Welke producten we moeten aanschaffen</a:t>
            </a:r>
          </a:p>
        </p:txBody>
      </p:sp>
    </p:spTree>
    <p:extLst>
      <p:ext uri="{BB962C8B-B14F-4D97-AF65-F5344CB8AC3E}">
        <p14:creationId xmlns:p14="http://schemas.microsoft.com/office/powerpoint/2010/main" val="190455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 descr="HE MD PP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"/>
            <a:ext cx="9144000" cy="68573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7624" y="27809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Zuren en basen - berekeningen</a:t>
            </a:r>
          </a:p>
        </p:txBody>
      </p:sp>
    </p:spTree>
    <p:extLst>
      <p:ext uri="{BB962C8B-B14F-4D97-AF65-F5344CB8AC3E}">
        <p14:creationId xmlns:p14="http://schemas.microsoft.com/office/powerpoint/2010/main" val="3573161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635080" cy="648072"/>
          </a:xfrm>
        </p:spPr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556792"/>
            <a:ext cx="7355160" cy="456937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Proef uit LA Scheidingstechnieken</a:t>
            </a:r>
          </a:p>
          <a:p>
            <a:pPr lvl="1"/>
            <a:r>
              <a:rPr lang="nl-NL" dirty="0"/>
              <a:t>Uitvoeren</a:t>
            </a:r>
          </a:p>
          <a:p>
            <a:pPr lvl="1"/>
            <a:r>
              <a:rPr lang="nl-NL" dirty="0"/>
              <a:t>Verslaglegging</a:t>
            </a:r>
          </a:p>
          <a:p>
            <a:endParaRPr lang="nl-NL" dirty="0"/>
          </a:p>
          <a:p>
            <a:r>
              <a:rPr lang="nl-NL" dirty="0"/>
              <a:t>Theorie pH berekeningen</a:t>
            </a:r>
          </a:p>
          <a:p>
            <a:endParaRPr lang="nl-NL" dirty="0"/>
          </a:p>
          <a:p>
            <a:r>
              <a:rPr lang="nl-NL" dirty="0"/>
              <a:t>Werkbladen 15, 16 en 17</a:t>
            </a:r>
          </a:p>
          <a:p>
            <a:endParaRPr lang="nl-NL" dirty="0"/>
          </a:p>
          <a:p>
            <a:r>
              <a:rPr lang="nl-NL" dirty="0"/>
              <a:t>Vragen H5 Zuren en basen</a:t>
            </a:r>
          </a:p>
          <a:p>
            <a:pPr lvl="1"/>
            <a:r>
              <a:rPr lang="nl-NL" dirty="0"/>
              <a:t>Open 7 en 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536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Zuren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00808" y="1484784"/>
            <a:ext cx="7643192" cy="4641379"/>
          </a:xfrm>
        </p:spPr>
        <p:txBody>
          <a:bodyPr/>
          <a:lstStyle/>
          <a:p>
            <a:r>
              <a:rPr lang="nl-NL" dirty="0"/>
              <a:t>Smaakt zuur vanwege de citroenzuur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Azijnsmaak wordt veroorzaakt door azijnzuur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Zure smaak van zuurkool komt door melkzuur</a:t>
            </a:r>
          </a:p>
          <a:p>
            <a:endParaRPr lang="nl-NL" dirty="0"/>
          </a:p>
        </p:txBody>
      </p:sp>
      <p:pic>
        <p:nvPicPr>
          <p:cNvPr id="4" name="Picture 2" descr="http://www.mysites.nl/upload3/superfruit/505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t="14102" r="6887" b="19058"/>
          <a:stretch/>
        </p:blipFill>
        <p:spPr bwMode="auto">
          <a:xfrm>
            <a:off x="323528" y="1052736"/>
            <a:ext cx="1252446" cy="10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nachtwinkel-helmond.nl/wp-content/uploads/2012/07/azij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7" y="2821301"/>
            <a:ext cx="725810" cy="12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egezondeapotheker.nl/img/grimg/zuurkoo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1" y="4395993"/>
            <a:ext cx="1447843" cy="13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upload.wikimedia.org/wikipedia/commons/thumb/c/c5/Zitronens%C3%A4ure_-_Citric_acid.svg/266px-Zitronens%C3%A4ure_-_Citric_aci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48882"/>
            <a:ext cx="2049394" cy="93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ortal.ovo-zaanstad.nl/sites/brc/schoolvakken/scheikunde/HAVO%205/HTML/H5_koolstofchemie_1/ethaanzuu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60697"/>
            <a:ext cx="1519940" cy="10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data:image/jpeg;base64,/9j/4AAQSkZJRgABAQAAAQABAAD/2wCEAAkGBhAQEBUUEBMVEhUUFBUUFxMSFhkfHRYcHxMhGRwZFxgYJCoqGCMjGR4cKy8jJSo1ODEyFyozODw2NTI3OC8BCQoKBQUFDQUFDSkYEhgpKSkpKSkpKSkpKSkpKSkpKSkpKSkpKSkpKSkpKSkpKSkpKSkpKSkpKSkpKSkpKSkpKf/AABEIADQAZwMBIgACEQEDEQH/xAAbAAEAAgMBAQAAAAAAAAAAAAAABQYDBAcBAv/EADoQAAIBAwIEAwMHDQEAAAAAAAECAwAEERIhBQYTMRQiQTJRYSMkNHF0gbQVFjM1RFJVcpGSocHUB//EABQBAQAAAAAAAAAAAAAAAAAAAAD/xAAUEQEAAAAAAAAAAAAAAAAAAAAA/9oADAMBAAIRAxEAPwDuNKUoK9z5q8H5MFvEWenUSBnx0WNRAJAz3wDWnavdnisPikhQ+DutPQd2z84t86taLj0xjPrVnurVJF0yKHGVbDDIyrB1P1hgCPiKjuBXAuQZpEQSJNeW6sBuES8aPGTn2hEhPxFBL1UuMPcjiieGWJm8FJqE7uox117FFbJzVtqK49dR2yG56Qdx04c9jpedVxqwdskHHwoNPkUv4RuoFD+Lv9QQkgHx8udJIBIz2JFWA1jt7ZIwQihQWZyFGMszF2P1liSfiay0FAt+FWz8JF5JHGbs2nWa6KjqifpZb5X2lKy5XQCAuNAAA01duGyM0MZfOoxoWyMblRnI9N6q1ybLxLyGyiaVL+G16pxks8EcnV9nuOpjHrpznerlQKUpQKUpQRUfMsDQW8w1aLowiPbf5VdS6hnbY71KZrn3DOUWis+GMFuerG1kZY3uLhljxGNeYXcomk+5fL6Yq2X3LUMzl3e5BONo7y6jXYY2SKRVH3Cg2uJ8TjgTU+TkhVRBlnY9kRfUn/GCTgAkRfKt2ih4SksMhknuOncKoYrLctKWXQzBlV307HI2yBqGcHFOX+gsLwdaUQXKzujzTSuVELxnp9Z23GvOkEZ0nGTgGR4fxZ7lm0QyxRhCOrMhR9ZPZI3XJAG5Y7ZwBq82kJaq1zjciSM20aySyFoZGWFFYoqzK4L6mUDVpIG+fXGAaz/m7c/xK7/ssv8AmrSjSSwuZJJRcXSzRwoJY4g76ozIT1EhVQMhxgquPLvv3CyWN9HPGJIm1K2d9xgg4KsDurAggqdwQQdxWeoyS3nuIVy8lk5YsRCYXYDfCsZY3XOCC2kbEYDEbnHZcFnjcM99czAZzHItqFbbG5jgVtu+zDtQVq/ZBNMflGiHEIrp7hI8xx9KGOJ42bUCSDGcsqkLnB3VsXqNwQCCCCAQR2I94NViwu5bMSQeHllkae5ljKIek4muXmXVNjEeNeG1bgoSAQVzI3fBp5G1C9uIMgfJRLbFVOMHSZYGY7+8/wBO1Bu8S4mlump8nJCqijLOx7Ki+pP+iTgAkafD+YhJII5IZrZ2zoFwqDqYGWCFGYEgb4JBxkjIBxHcT4NPGsMhmmu+hcpOwdYdekROhEYhjQMfPnB3Okgb4B+vFG9ubZo4po0tpJJXa4iePOq3eJVQOAWOXzsMAKcnJAIZ7/nW2gsDfPr6IAJwvm3lEfs5/ePvpVE5l5IlfgDhI7prk6T0BPcEZ8WpOLfXo2TJxp2xkUoOtUpSg8btUJyg5Nu+ST88vxv7hxGYAfcAB91ZeauLtaWxlXHllt1YspOFa5RHOF3J0M2Mevoe1aHC+ZoZbxILXHTMFxO46LodfXiwRrC51GSQnAOTufiFmqB53ciyYgkHq224OP2qMdx8KnqrnE5p7q4ktoWijWFYZHaaLq6y5YoFTUoGkpnJPfGKCx0qnz84vAY0uCvkvTaTSIjkOPye1yjoi5Kk5jyN8eb03qS5c5j8ZNchDmOJ4lQ6HU7xBm1B8H2jtsKCepSlApilKBSlKBSlKCA52+ij7TZfj4qXf61t/sV3+Itq9pQT1c3/APVeZ5uDlLq1VGe5IhkWYMVIRSysApUgjUR3xvuM70pQbfCj1E4Xct+kvLk3Up9NbcJmGFHoqoqKPXCAkliSZ3gf0+//AJ7b8MKUoL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89240"/>
            <a:ext cx="2032992" cy="102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648072"/>
          </a:xfrm>
        </p:spPr>
        <p:txBody>
          <a:bodyPr/>
          <a:lstStyle/>
          <a:p>
            <a:r>
              <a:rPr lang="nl-NL" dirty="0"/>
              <a:t>Zuren vs. basen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ag</a:t>
            </a:r>
            <a:endParaRPr lang="nl-NL" dirty="0"/>
          </a:p>
        </p:txBody>
      </p:sp>
      <p:graphicFrame>
        <p:nvGraphicFramePr>
          <p:cNvPr id="4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485629"/>
              </p:ext>
            </p:extLst>
          </p:nvPr>
        </p:nvGraphicFramePr>
        <p:xfrm>
          <a:off x="539552" y="1125538"/>
          <a:ext cx="8147248" cy="1752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Stoffen die zuur smaken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Stoffen die zeepachtig smaken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Moleculen die </a:t>
                      </a:r>
                      <a:r>
                        <a:rPr lang="nl-NL" sz="1800" dirty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nl-NL" sz="1800" baseline="30000" dirty="0"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 ionen kunnen afstaan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Moleculen</a:t>
                      </a:r>
                      <a:r>
                        <a:rPr lang="nl-NL" baseline="0" dirty="0"/>
                        <a:t> die </a:t>
                      </a:r>
                      <a:r>
                        <a:rPr lang="nl-NL" sz="1800" dirty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nl-NL" sz="1800" baseline="30000" dirty="0">
                          <a:sym typeface="Wingdings" panose="05000000000000000000" pitchFamily="2" charset="2"/>
                        </a:rPr>
                        <a:t>+ 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 ionen kunnen opnemen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 oplossing geven zuren een </a:t>
                      </a:r>
                      <a:r>
                        <a:rPr lang="nl-NL" sz="1800" dirty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nl-NL" sz="1800" baseline="30000" dirty="0">
                          <a:sym typeface="Wingdings" panose="05000000000000000000" pitchFamily="2" charset="2"/>
                        </a:rPr>
                        <a:t>+ 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 af aan het watermolecuul  H</a:t>
                      </a:r>
                      <a:r>
                        <a:rPr lang="nl-NL" sz="1800" baseline="-25000" dirty="0"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nl-NL" sz="1800" baseline="30000" dirty="0">
                          <a:sym typeface="Wingdings" panose="05000000000000000000" pitchFamily="2" charset="2"/>
                        </a:rPr>
                        <a:t>+ </a:t>
                      </a:r>
                      <a:r>
                        <a:rPr lang="nl-NL" sz="1800" baseline="0" dirty="0">
                          <a:sym typeface="Wingdings" panose="05000000000000000000" pitchFamily="2" charset="2"/>
                        </a:rPr>
                        <a:t>en zuurrest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 oplossing nemen basen een H+ op van het watermolecuul </a:t>
                      </a:r>
                      <a:r>
                        <a:rPr lang="nl-NL" dirty="0">
                          <a:sym typeface="Wingdings" panose="05000000000000000000" pitchFamily="2" charset="2"/>
                        </a:rPr>
                        <a:t> OH</a:t>
                      </a:r>
                      <a:r>
                        <a:rPr lang="nl-NL" baseline="30000" dirty="0"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nl-NL" baseline="0" dirty="0">
                          <a:sym typeface="Wingdings" panose="05000000000000000000" pitchFamily="2" charset="2"/>
                        </a:rPr>
                        <a:t>en </a:t>
                      </a:r>
                      <a:r>
                        <a:rPr lang="nl-NL" baseline="0" dirty="0" err="1">
                          <a:sym typeface="Wingdings" panose="05000000000000000000" pitchFamily="2" charset="2"/>
                        </a:rPr>
                        <a:t>baserest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611323"/>
              </p:ext>
            </p:extLst>
          </p:nvPr>
        </p:nvGraphicFramePr>
        <p:xfrm>
          <a:off x="539552" y="3334216"/>
          <a:ext cx="8208912" cy="311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Sterk zuur/base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Zwak zuur/base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Volledige</a:t>
                      </a:r>
                      <a:r>
                        <a:rPr lang="nl-NL" baseline="0" dirty="0"/>
                        <a:t> splitsing van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Gedeeltelijke splitsing 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Aflopende reactie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Evenwichtsreactie 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Zowel splitsing als vorming van moleculen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10338" r="50000" b="6769"/>
          <a:stretch/>
        </p:blipFill>
        <p:spPr bwMode="auto">
          <a:xfrm rot="10800000">
            <a:off x="6804249" y="4725144"/>
            <a:ext cx="1332776" cy="160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638" r="4742" b="7470"/>
          <a:stretch/>
        </p:blipFill>
        <p:spPr bwMode="auto">
          <a:xfrm rot="10800000">
            <a:off x="2699793" y="4774811"/>
            <a:ext cx="1276920" cy="15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18414" r="49225" b="19547"/>
          <a:stretch/>
        </p:blipFill>
        <p:spPr bwMode="auto">
          <a:xfrm>
            <a:off x="899592" y="4786210"/>
            <a:ext cx="1224136" cy="152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5" t="18414" r="22854" b="19547"/>
          <a:stretch/>
        </p:blipFill>
        <p:spPr bwMode="auto">
          <a:xfrm>
            <a:off x="4932040" y="4792692"/>
            <a:ext cx="1392039" cy="158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818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pH waarde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00141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/>
              <a:t>De </a:t>
            </a:r>
            <a:r>
              <a:rPr lang="nl-NL" u="sng" dirty="0"/>
              <a:t>concentratie</a:t>
            </a:r>
            <a:r>
              <a:rPr lang="nl-NL" dirty="0"/>
              <a:t> van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-ionen </a:t>
            </a:r>
            <a:r>
              <a:rPr lang="nl-NL" dirty="0"/>
              <a:t>in een oplossing kan verschillend zijn. Dit wordt uitgedrukt in </a:t>
            </a:r>
            <a:r>
              <a:rPr lang="nl-NL" i="1" dirty="0"/>
              <a:t>zuurtegraad</a:t>
            </a:r>
            <a:r>
              <a:rPr lang="nl-NL" dirty="0"/>
              <a:t> of de </a:t>
            </a:r>
            <a:r>
              <a:rPr lang="nl-NL" i="1" dirty="0"/>
              <a:t>pH</a:t>
            </a:r>
            <a:r>
              <a:rPr lang="nl-NL" dirty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/>
              <a:t>De pH waarde wordt bepaald door de </a:t>
            </a:r>
            <a:r>
              <a:rPr lang="nl-NL" u="sng" dirty="0"/>
              <a:t>hoeveelheid</a:t>
            </a:r>
            <a:r>
              <a:rPr lang="nl-NL" dirty="0"/>
              <a:t>    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en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chemeClr val="tx2"/>
                </a:solidFill>
              </a:rPr>
              <a:t>OH</a:t>
            </a:r>
            <a:r>
              <a:rPr lang="nl-NL" baseline="30000" dirty="0">
                <a:solidFill>
                  <a:schemeClr val="tx2"/>
                </a:solidFill>
              </a:rPr>
              <a:t>-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-ionen die in de oplossing aanwezig zijn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6690"/>
          <a:stretch/>
        </p:blipFill>
        <p:spPr bwMode="auto">
          <a:xfrm>
            <a:off x="2411760" y="3901440"/>
            <a:ext cx="6122992" cy="257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563888" y="4551511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pH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372200" y="4551511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chemeClr val="tx2"/>
                </a:solidFill>
              </a:rPr>
              <a:t>pOH</a:t>
            </a:r>
            <a:endParaRPr lang="nl-NL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pH-berekening aan zure oplossingen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3304" y="1196752"/>
            <a:ext cx="8003232" cy="54006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Formule bepaling pH</a:t>
            </a:r>
          </a:p>
          <a:p>
            <a:pPr marL="514350" lvl="1" indent="0">
              <a:buNone/>
            </a:pPr>
            <a:r>
              <a:rPr lang="nl-NL" dirty="0"/>
              <a:t>			</a:t>
            </a:r>
            <a:r>
              <a:rPr lang="nl-NL" sz="2800" dirty="0">
                <a:solidFill>
                  <a:srgbClr val="FF0000"/>
                </a:solidFill>
              </a:rPr>
              <a:t>pH = -log [H</a:t>
            </a:r>
            <a:r>
              <a:rPr lang="nl-NL" sz="2800" baseline="30000" dirty="0">
                <a:solidFill>
                  <a:srgbClr val="FF0000"/>
                </a:solidFill>
              </a:rPr>
              <a:t>+</a:t>
            </a:r>
            <a:r>
              <a:rPr lang="nl-NL" sz="2800" dirty="0">
                <a:solidFill>
                  <a:srgbClr val="FF0000"/>
                </a:solidFill>
              </a:rPr>
              <a:t>] </a:t>
            </a:r>
          </a:p>
          <a:p>
            <a:pPr marL="514350" lvl="1" indent="0">
              <a:buNone/>
            </a:pPr>
            <a:endParaRPr lang="nl-NL" dirty="0"/>
          </a:p>
          <a:p>
            <a:pPr marL="514350" lvl="1" indent="0">
              <a:buNone/>
            </a:pPr>
            <a:r>
              <a:rPr lang="nl-NL" dirty="0"/>
              <a:t>Voorbeeld: ionenconcentratie is 0,045 mol/liter</a:t>
            </a:r>
          </a:p>
          <a:p>
            <a:pPr marL="514350" lvl="1" indent="0">
              <a:buNone/>
            </a:pPr>
            <a:r>
              <a:rPr lang="nl-NL" dirty="0"/>
              <a:t>pH = -log 0,045</a:t>
            </a:r>
          </a:p>
          <a:p>
            <a:pPr marL="514350" lvl="1" indent="0">
              <a:buNone/>
            </a:pPr>
            <a:r>
              <a:rPr lang="nl-NL" dirty="0"/>
              <a:t>pH = 1,35</a:t>
            </a:r>
          </a:p>
          <a:p>
            <a:pPr marL="514350" lvl="1" indent="0">
              <a:buNone/>
            </a:pPr>
            <a:endParaRPr lang="nl-NL" dirty="0"/>
          </a:p>
          <a:p>
            <a:r>
              <a:rPr lang="nl-NL" dirty="0"/>
              <a:t>Formule ionenconcentratie bij een bepaalde pH:</a:t>
            </a:r>
          </a:p>
          <a:p>
            <a:pPr marL="457200" lvl="1" indent="0">
              <a:buNone/>
            </a:pPr>
            <a:r>
              <a:rPr lang="nl-NL" dirty="0"/>
              <a:t>			</a:t>
            </a:r>
            <a:r>
              <a:rPr lang="nl-NL" sz="2800" dirty="0">
                <a:solidFill>
                  <a:srgbClr val="FF0000"/>
                </a:solidFill>
              </a:rPr>
              <a:t>[H</a:t>
            </a:r>
            <a:r>
              <a:rPr lang="nl-NL" sz="2800" baseline="30000" dirty="0">
                <a:solidFill>
                  <a:srgbClr val="FF0000"/>
                </a:solidFill>
              </a:rPr>
              <a:t>+</a:t>
            </a:r>
            <a:r>
              <a:rPr lang="nl-NL" sz="2800" dirty="0">
                <a:solidFill>
                  <a:srgbClr val="FF0000"/>
                </a:solidFill>
              </a:rPr>
              <a:t>] = 10</a:t>
            </a:r>
            <a:r>
              <a:rPr lang="nl-NL" sz="2800" baseline="30000" dirty="0">
                <a:solidFill>
                  <a:srgbClr val="FF0000"/>
                </a:solidFill>
              </a:rPr>
              <a:t>-pH</a:t>
            </a:r>
            <a:r>
              <a:rPr lang="nl-NL" sz="2800" dirty="0">
                <a:solidFill>
                  <a:srgbClr val="FF0000"/>
                </a:solidFill>
              </a:rPr>
              <a:t> mol/liter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r>
              <a:rPr lang="nl-NL" dirty="0"/>
              <a:t>Voorbeeld: pH is 4</a:t>
            </a:r>
          </a:p>
          <a:p>
            <a:pPr marL="457200" lvl="1" indent="0">
              <a:buNone/>
            </a:pPr>
            <a:r>
              <a:rPr lang="nl-NL" dirty="0"/>
              <a:t>[H</a:t>
            </a:r>
            <a:r>
              <a:rPr lang="nl-NL" baseline="30000" dirty="0"/>
              <a:t>+</a:t>
            </a:r>
            <a:r>
              <a:rPr lang="nl-NL" dirty="0"/>
              <a:t>] = 10</a:t>
            </a:r>
            <a:r>
              <a:rPr lang="nl-NL" baseline="30000" dirty="0"/>
              <a:t>-4</a:t>
            </a:r>
            <a:r>
              <a:rPr lang="nl-NL" dirty="0"/>
              <a:t> mol/liter</a:t>
            </a:r>
          </a:p>
          <a:p>
            <a:pPr marL="457200" lvl="1" indent="0">
              <a:buNone/>
            </a:pPr>
            <a:r>
              <a:rPr lang="nl-NL" dirty="0"/>
              <a:t>[H</a:t>
            </a:r>
            <a:r>
              <a:rPr lang="nl-NL" baseline="30000" dirty="0"/>
              <a:t>+</a:t>
            </a:r>
            <a:r>
              <a:rPr lang="nl-NL" dirty="0"/>
              <a:t>] = 0,0001 mol/liter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Verband tussen pH en </a:t>
            </a:r>
            <a:r>
              <a:rPr lang="nl-NL" dirty="0" err="1"/>
              <a:t>pOH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307901"/>
            <a:ext cx="7643192" cy="4929411"/>
          </a:xfrm>
        </p:spPr>
        <p:txBody>
          <a:bodyPr/>
          <a:lstStyle/>
          <a:p>
            <a:r>
              <a:rPr lang="nl-NL" dirty="0"/>
              <a:t>Zure oplossing</a:t>
            </a:r>
          </a:p>
          <a:p>
            <a:pPr lvl="1"/>
            <a:r>
              <a:rPr lang="nl-NL" dirty="0"/>
              <a:t>Veel H</a:t>
            </a:r>
            <a:r>
              <a:rPr lang="nl-NL" baseline="30000" dirty="0"/>
              <a:t>+</a:t>
            </a:r>
            <a:r>
              <a:rPr lang="nl-NL" dirty="0"/>
              <a:t> -ionen, heel weinig OH</a:t>
            </a:r>
            <a:r>
              <a:rPr lang="nl-NL" baseline="30000" dirty="0"/>
              <a:t>-</a:t>
            </a:r>
            <a:r>
              <a:rPr lang="nl-NL" dirty="0"/>
              <a:t> -ionen</a:t>
            </a:r>
          </a:p>
          <a:p>
            <a:r>
              <a:rPr lang="nl-NL" dirty="0"/>
              <a:t>Basische oplossing</a:t>
            </a:r>
          </a:p>
          <a:p>
            <a:pPr lvl="1"/>
            <a:r>
              <a:rPr lang="nl-NL" dirty="0"/>
              <a:t>Veel OH</a:t>
            </a:r>
            <a:r>
              <a:rPr lang="nl-NL" baseline="30000" dirty="0"/>
              <a:t>-</a:t>
            </a:r>
            <a:r>
              <a:rPr lang="nl-NL" dirty="0"/>
              <a:t> -ionen, heel weinig H</a:t>
            </a:r>
            <a:r>
              <a:rPr lang="nl-NL" baseline="30000" dirty="0"/>
              <a:t>+ </a:t>
            </a:r>
            <a:r>
              <a:rPr lang="nl-NL" dirty="0"/>
              <a:t>-ionen</a:t>
            </a:r>
          </a:p>
          <a:p>
            <a:r>
              <a:rPr lang="nl-NL" dirty="0"/>
              <a:t>Neutrale oplossing</a:t>
            </a:r>
          </a:p>
          <a:p>
            <a:pPr lvl="1"/>
            <a:r>
              <a:rPr lang="nl-NL" dirty="0"/>
              <a:t>Evenveel H</a:t>
            </a:r>
            <a:r>
              <a:rPr lang="nl-NL" baseline="30000" dirty="0"/>
              <a:t>+ </a:t>
            </a:r>
            <a:r>
              <a:rPr lang="nl-NL" dirty="0"/>
              <a:t>-ionen als OH</a:t>
            </a:r>
            <a:r>
              <a:rPr lang="nl-NL" baseline="30000" dirty="0"/>
              <a:t>-</a:t>
            </a:r>
            <a:r>
              <a:rPr lang="nl-NL" dirty="0"/>
              <a:t> -ionen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239384" y="1534709"/>
            <a:ext cx="75608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292080" y="1296602"/>
            <a:ext cx="648072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pH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4995468" y="2564904"/>
            <a:ext cx="75608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048164" y="2326797"/>
            <a:ext cx="97210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 err="1">
                <a:solidFill>
                  <a:schemeClr val="accent4"/>
                </a:solidFill>
              </a:rPr>
              <a:t>pOH</a:t>
            </a:r>
            <a:endParaRPr lang="nl-NL" sz="24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60" y="4666614"/>
            <a:ext cx="5153750" cy="185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6076430" y="6334282"/>
            <a:ext cx="3752154" cy="38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600" b="1" dirty="0">
                <a:solidFill>
                  <a:srgbClr val="7030A0"/>
                </a:solidFill>
              </a:rPr>
              <a:t>pH + </a:t>
            </a:r>
            <a:r>
              <a:rPr lang="nl-NL" sz="2600" b="1" dirty="0" err="1">
                <a:solidFill>
                  <a:srgbClr val="7030A0"/>
                </a:solidFill>
              </a:rPr>
              <a:t>pOH</a:t>
            </a:r>
            <a:r>
              <a:rPr lang="nl-NL" sz="2600" b="1" dirty="0">
                <a:solidFill>
                  <a:srgbClr val="7030A0"/>
                </a:solidFill>
              </a:rPr>
              <a:t> = 14,00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516114" y="4666614"/>
            <a:ext cx="250218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5263814" y="4077072"/>
            <a:ext cx="97210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 err="1">
                <a:solidFill>
                  <a:srgbClr val="0000FF"/>
                </a:solidFill>
              </a:rPr>
              <a:t>pOH</a:t>
            </a:r>
            <a:endParaRPr lang="nl-NL" sz="2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 flipH="1">
            <a:off x="1874260" y="4666614"/>
            <a:ext cx="257088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815542" y="4126997"/>
            <a:ext cx="97210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pH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1195362" y="4415029"/>
            <a:ext cx="97210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H</a:t>
            </a:r>
            <a:r>
              <a:rPr lang="nl-NL" sz="2400" b="1" baseline="30000" dirty="0">
                <a:solidFill>
                  <a:srgbClr val="FF0000"/>
                </a:solidFill>
              </a:rPr>
              <a:t>+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7128284" y="4437112"/>
            <a:ext cx="972108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rgbClr val="0000FF"/>
                </a:solidFill>
              </a:rPr>
              <a:t>OH</a:t>
            </a:r>
            <a:r>
              <a:rPr lang="nl-NL" sz="2400" b="1" baseline="30000" dirty="0">
                <a:solidFill>
                  <a:srgbClr val="0000FF"/>
                </a:solidFill>
              </a:rPr>
              <a:t>-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840760" cy="648072"/>
          </a:xfrm>
        </p:spPr>
        <p:txBody>
          <a:bodyPr/>
          <a:lstStyle/>
          <a:p>
            <a:r>
              <a:rPr lang="nl-NL" dirty="0"/>
              <a:t>pH-berekening aan basische oplossingen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3304" y="1196752"/>
            <a:ext cx="8003232" cy="5400600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Formule bepaling </a:t>
            </a:r>
            <a:r>
              <a:rPr lang="nl-NL" dirty="0" err="1"/>
              <a:t>pOH</a:t>
            </a:r>
            <a:endParaRPr lang="nl-NL" dirty="0"/>
          </a:p>
          <a:p>
            <a:pPr marL="514350" lvl="1" indent="0">
              <a:buNone/>
            </a:pPr>
            <a:r>
              <a:rPr lang="nl-NL" dirty="0"/>
              <a:t>			</a:t>
            </a:r>
            <a:r>
              <a:rPr lang="nl-NL" sz="2800" dirty="0" err="1">
                <a:solidFill>
                  <a:srgbClr val="FF0000"/>
                </a:solidFill>
              </a:rPr>
              <a:t>pOH</a:t>
            </a:r>
            <a:r>
              <a:rPr lang="nl-NL" sz="2800" dirty="0">
                <a:solidFill>
                  <a:srgbClr val="FF0000"/>
                </a:solidFill>
              </a:rPr>
              <a:t> = -log [OH</a:t>
            </a:r>
            <a:r>
              <a:rPr lang="nl-NL" sz="2800" baseline="30000" dirty="0">
                <a:solidFill>
                  <a:srgbClr val="FF0000"/>
                </a:solidFill>
              </a:rPr>
              <a:t>-</a:t>
            </a:r>
            <a:r>
              <a:rPr lang="nl-NL" sz="2800" dirty="0">
                <a:solidFill>
                  <a:srgbClr val="FF0000"/>
                </a:solidFill>
              </a:rPr>
              <a:t>] </a:t>
            </a:r>
          </a:p>
          <a:p>
            <a:pPr marL="514350" lvl="1" indent="0">
              <a:buNone/>
            </a:pPr>
            <a:endParaRPr lang="nl-NL" dirty="0"/>
          </a:p>
          <a:p>
            <a:pPr marL="514350" lvl="1" indent="0">
              <a:buNone/>
            </a:pPr>
            <a:r>
              <a:rPr lang="nl-NL" dirty="0"/>
              <a:t>Voorbeeld: ionenconcentratie is 0,23 mol/liter</a:t>
            </a:r>
          </a:p>
          <a:p>
            <a:pPr marL="514350" lvl="1" indent="0">
              <a:buNone/>
            </a:pPr>
            <a:r>
              <a:rPr lang="nl-NL" dirty="0" err="1"/>
              <a:t>pOH</a:t>
            </a:r>
            <a:r>
              <a:rPr lang="nl-NL" dirty="0"/>
              <a:t> = -log 0,23  = 0,64</a:t>
            </a:r>
          </a:p>
          <a:p>
            <a:pPr marL="514350" lvl="1" indent="0">
              <a:buNone/>
            </a:pPr>
            <a:r>
              <a:rPr lang="nl-NL" dirty="0" err="1"/>
              <a:t>pOH</a:t>
            </a:r>
            <a:r>
              <a:rPr lang="nl-NL" dirty="0"/>
              <a:t> + pH = 14,00</a:t>
            </a:r>
          </a:p>
          <a:p>
            <a:pPr marL="514350" lvl="1" indent="0">
              <a:buNone/>
            </a:pPr>
            <a:r>
              <a:rPr lang="nl-NL" dirty="0"/>
              <a:t>pH = 14,00 – 0,64 = 13,36</a:t>
            </a:r>
          </a:p>
          <a:p>
            <a:pPr marL="514350" lvl="1" indent="0">
              <a:buNone/>
            </a:pPr>
            <a:endParaRPr lang="nl-NL" dirty="0"/>
          </a:p>
          <a:p>
            <a:r>
              <a:rPr lang="nl-NL" dirty="0"/>
              <a:t>Formule ionenconcentratie bij een bepaalde pH:</a:t>
            </a:r>
          </a:p>
          <a:p>
            <a:pPr marL="457200" lvl="1" indent="0">
              <a:buNone/>
            </a:pPr>
            <a:r>
              <a:rPr lang="nl-NL" dirty="0"/>
              <a:t>			</a:t>
            </a:r>
            <a:r>
              <a:rPr lang="nl-NL" sz="2800" dirty="0">
                <a:solidFill>
                  <a:srgbClr val="FF0000"/>
                </a:solidFill>
              </a:rPr>
              <a:t>[OH</a:t>
            </a:r>
            <a:r>
              <a:rPr lang="nl-NL" sz="2800" baseline="30000" dirty="0">
                <a:solidFill>
                  <a:srgbClr val="FF0000"/>
                </a:solidFill>
              </a:rPr>
              <a:t>-</a:t>
            </a:r>
            <a:r>
              <a:rPr lang="nl-NL" sz="2800" dirty="0">
                <a:solidFill>
                  <a:srgbClr val="FF0000"/>
                </a:solidFill>
              </a:rPr>
              <a:t>] = 10</a:t>
            </a:r>
            <a:r>
              <a:rPr lang="nl-NL" sz="2800" baseline="30000" dirty="0">
                <a:solidFill>
                  <a:srgbClr val="FF0000"/>
                </a:solidFill>
              </a:rPr>
              <a:t>-pOH</a:t>
            </a:r>
            <a:r>
              <a:rPr lang="nl-NL" sz="2800" dirty="0">
                <a:solidFill>
                  <a:srgbClr val="FF0000"/>
                </a:solidFill>
              </a:rPr>
              <a:t> mol/liter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r>
              <a:rPr lang="nl-NL" dirty="0"/>
              <a:t>Voorbeeld: pH van zwembadwater is 8,2</a:t>
            </a:r>
          </a:p>
          <a:p>
            <a:pPr marL="457200" lvl="1" indent="0">
              <a:buNone/>
            </a:pPr>
            <a:r>
              <a:rPr lang="nl-NL" dirty="0" err="1"/>
              <a:t>pOH</a:t>
            </a:r>
            <a:r>
              <a:rPr lang="nl-NL" dirty="0"/>
              <a:t> + pH = 14,00</a:t>
            </a:r>
          </a:p>
          <a:p>
            <a:pPr marL="457200" lvl="1" indent="0">
              <a:buNone/>
            </a:pPr>
            <a:r>
              <a:rPr lang="nl-NL" dirty="0" err="1"/>
              <a:t>pOH</a:t>
            </a:r>
            <a:r>
              <a:rPr lang="nl-NL" dirty="0"/>
              <a:t> = 14,00 – 8,2 = 5,8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[OH</a:t>
            </a:r>
            <a:r>
              <a:rPr lang="nl-NL" baseline="30000" dirty="0"/>
              <a:t>-</a:t>
            </a:r>
            <a:r>
              <a:rPr lang="nl-NL" dirty="0"/>
              <a:t>] = 10</a:t>
            </a:r>
            <a:r>
              <a:rPr lang="nl-NL" baseline="30000" dirty="0"/>
              <a:t>-5,8</a:t>
            </a:r>
            <a:r>
              <a:rPr lang="nl-NL" dirty="0"/>
              <a:t>  = 1,6 x 10</a:t>
            </a:r>
            <a:r>
              <a:rPr lang="nl-NL" baseline="30000" dirty="0"/>
              <a:t>-6</a:t>
            </a:r>
            <a:r>
              <a:rPr lang="nl-NL" dirty="0"/>
              <a:t> mol/liter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0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Verdunnen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/>
          <a:lstStyle/>
          <a:p>
            <a:r>
              <a:rPr lang="nl-NL" dirty="0"/>
              <a:t>Toevoegen van water aan een bestaande zure of basische oplossing</a:t>
            </a:r>
          </a:p>
          <a:p>
            <a:endParaRPr lang="nl-NL" dirty="0"/>
          </a:p>
          <a:p>
            <a:r>
              <a:rPr lang="nl-NL" dirty="0"/>
              <a:t>Zie simulatie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pH zal minimaal hoger of lager worden naar mate water wordt toegevoegd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87624" y="34290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B050"/>
                </a:solidFill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520283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635080" cy="648072"/>
          </a:xfrm>
        </p:spPr>
        <p:txBody>
          <a:bodyPr/>
          <a:lstStyle/>
          <a:p>
            <a:r>
              <a:rPr lang="nl-NL" dirty="0"/>
              <a:t>Neutralisatie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Neutralisatie is een reactie van een zure oplossing met een basische oplossing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Na</a:t>
            </a:r>
            <a:r>
              <a:rPr lang="nl-NL" dirty="0" err="1">
                <a:solidFill>
                  <a:srgbClr val="FF0000"/>
                </a:solidFill>
              </a:rPr>
              <a:t>OH</a:t>
            </a:r>
            <a:r>
              <a:rPr lang="nl-NL" dirty="0"/>
              <a:t> + </a:t>
            </a:r>
            <a:r>
              <a:rPr lang="nl-NL" dirty="0" err="1">
                <a:solidFill>
                  <a:srgbClr val="FF0000"/>
                </a:solidFill>
              </a:rPr>
              <a:t>H</a:t>
            </a:r>
            <a:r>
              <a:rPr lang="nl-NL" dirty="0" err="1"/>
              <a:t>Cl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NaCl</a:t>
            </a:r>
            <a:r>
              <a:rPr lang="nl-NL" dirty="0">
                <a:sym typeface="Wingdings" panose="05000000000000000000" pitchFamily="2" charset="2"/>
              </a:rPr>
              <a:t> +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0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Reactie van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ionen </a:t>
            </a:r>
            <a:r>
              <a:rPr lang="nl-NL" dirty="0"/>
              <a:t>van het zuur en </a:t>
            </a:r>
            <a:r>
              <a:rPr lang="nl-NL" dirty="0">
                <a:solidFill>
                  <a:srgbClr val="FF0000"/>
                </a:solidFill>
              </a:rPr>
              <a:t>OH</a:t>
            </a:r>
            <a:r>
              <a:rPr lang="nl-NL" baseline="30000" dirty="0">
                <a:solidFill>
                  <a:srgbClr val="FF0000"/>
                </a:solidFill>
              </a:rPr>
              <a:t>-</a:t>
            </a:r>
            <a:r>
              <a:rPr lang="nl-NL" dirty="0">
                <a:solidFill>
                  <a:srgbClr val="FF0000"/>
                </a:solidFill>
              </a:rPr>
              <a:t> ionen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/>
              <a:t>van de base</a:t>
            </a:r>
          </a:p>
          <a:p>
            <a:r>
              <a:rPr lang="nl-NL" dirty="0"/>
              <a:t>Zuurrest en </a:t>
            </a:r>
            <a:r>
              <a:rPr lang="nl-NL" dirty="0" err="1"/>
              <a:t>baserest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Zout</a:t>
            </a:r>
          </a:p>
          <a:p>
            <a:endParaRPr lang="nl-NL" dirty="0"/>
          </a:p>
          <a:p>
            <a:r>
              <a:rPr lang="nl-NL" dirty="0"/>
              <a:t>Moment van neutralisatie is zichtbaar m.b.v. een indicator (omslagpunt)</a:t>
            </a:r>
          </a:p>
          <a:p>
            <a:r>
              <a:rPr lang="nl-NL" dirty="0"/>
              <a:t>pH richting neutraal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758164" y="59492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B050"/>
                </a:solidFill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39185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648072"/>
          </a:xfrm>
        </p:spPr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980728"/>
            <a:ext cx="7859216" cy="5145435"/>
          </a:xfrm>
        </p:spPr>
        <p:txBody>
          <a:bodyPr/>
          <a:lstStyle/>
          <a:p>
            <a:r>
              <a:rPr lang="nl-NL" dirty="0"/>
              <a:t>Basen zijn tegenhangers van de zuren</a:t>
            </a:r>
          </a:p>
          <a:p>
            <a:pPr marL="0" indent="0">
              <a:buNone/>
            </a:pPr>
            <a:r>
              <a:rPr lang="nl-NL" dirty="0"/>
              <a:t>Heb je goed opgelet?</a:t>
            </a:r>
          </a:p>
          <a:p>
            <a:r>
              <a:rPr lang="nl-NL" dirty="0"/>
              <a:t>Elke zuur heeft een tegen hangende base</a:t>
            </a:r>
          </a:p>
          <a:p>
            <a:pPr lvl="1"/>
            <a:r>
              <a:rPr lang="nl-NL" dirty="0" err="1"/>
              <a:t>Geconjungeerd</a:t>
            </a:r>
            <a:r>
              <a:rPr lang="nl-NL" dirty="0"/>
              <a:t> zuur-</a:t>
            </a:r>
            <a:r>
              <a:rPr lang="nl-NL" dirty="0" err="1"/>
              <a:t>basepaar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42833"/>
              </p:ext>
            </p:extLst>
          </p:nvPr>
        </p:nvGraphicFramePr>
        <p:xfrm>
          <a:off x="467544" y="3140968"/>
          <a:ext cx="4032448" cy="3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57">
                <a:tc>
                  <a:txBody>
                    <a:bodyPr/>
                    <a:lstStyle/>
                    <a:p>
                      <a:r>
                        <a:rPr lang="nl-NL" dirty="0"/>
                        <a:t>Zuur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Tegen hangende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nl-NL" sz="2400" dirty="0"/>
                        <a:t>HNO</a:t>
                      </a:r>
                      <a:r>
                        <a:rPr lang="nl-NL" sz="24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nl-NL" sz="2400" dirty="0"/>
                        <a:t>NH</a:t>
                      </a:r>
                      <a:r>
                        <a:rPr lang="nl-NL" sz="2400" baseline="-25000" dirty="0"/>
                        <a:t>4</a:t>
                      </a:r>
                      <a:r>
                        <a:rPr lang="nl-NL" sz="2400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nl-NL" sz="2400" dirty="0"/>
                        <a:t>H</a:t>
                      </a:r>
                      <a:r>
                        <a:rPr lang="nl-NL" sz="2400" baseline="-25000" dirty="0"/>
                        <a:t>2</a:t>
                      </a:r>
                      <a:r>
                        <a:rPr lang="nl-NL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nl-NL" sz="2400" dirty="0"/>
                        <a:t>H</a:t>
                      </a:r>
                      <a:r>
                        <a:rPr lang="nl-NL" sz="2400" baseline="-25000" dirty="0"/>
                        <a:t>2</a:t>
                      </a:r>
                      <a:r>
                        <a:rPr lang="nl-NL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nl-NL" sz="2400" dirty="0"/>
                        <a:t>HClO</a:t>
                      </a:r>
                      <a:r>
                        <a:rPr lang="nl-NL" sz="24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78842"/>
              </p:ext>
            </p:extLst>
          </p:nvPr>
        </p:nvGraphicFramePr>
        <p:xfrm>
          <a:off x="4860032" y="3140966"/>
          <a:ext cx="4032448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355">
                <a:tc>
                  <a:txBody>
                    <a:bodyPr/>
                    <a:lstStyle/>
                    <a:p>
                      <a:r>
                        <a:rPr lang="nl-NL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Tegen hangende zuur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98">
                <a:tc>
                  <a:txBody>
                    <a:bodyPr/>
                    <a:lstStyle/>
                    <a:p>
                      <a:r>
                        <a:rPr lang="nl-NL" sz="2400" dirty="0"/>
                        <a:t>K</a:t>
                      </a:r>
                      <a:r>
                        <a:rPr lang="nl-NL" sz="2400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98">
                <a:tc>
                  <a:txBody>
                    <a:bodyPr/>
                    <a:lstStyle/>
                    <a:p>
                      <a:r>
                        <a:rPr lang="nl-NL" sz="2400" dirty="0"/>
                        <a:t>H</a:t>
                      </a:r>
                      <a:r>
                        <a:rPr lang="nl-NL" sz="2400" baseline="-25000" dirty="0"/>
                        <a:t>2</a:t>
                      </a:r>
                      <a:r>
                        <a:rPr lang="nl-NL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98">
                <a:tc>
                  <a:txBody>
                    <a:bodyPr/>
                    <a:lstStyle/>
                    <a:p>
                      <a:r>
                        <a:rPr lang="nl-NL" sz="2400" dirty="0"/>
                        <a:t>CO</a:t>
                      </a:r>
                      <a:r>
                        <a:rPr lang="nl-NL" sz="2400" baseline="-25000" dirty="0"/>
                        <a:t>3</a:t>
                      </a:r>
                      <a:r>
                        <a:rPr lang="nl-NL" sz="2400" baseline="30000" dirty="0"/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98">
                <a:tc>
                  <a:txBody>
                    <a:bodyPr/>
                    <a:lstStyle/>
                    <a:p>
                      <a:r>
                        <a:rPr lang="nl-NL" sz="2400" dirty="0"/>
                        <a:t>H</a:t>
                      </a:r>
                      <a:r>
                        <a:rPr lang="nl-NL" sz="2400" baseline="0" dirty="0"/>
                        <a:t>CO</a:t>
                      </a:r>
                      <a:r>
                        <a:rPr lang="nl-NL" sz="2400" baseline="-25000" dirty="0"/>
                        <a:t>3</a:t>
                      </a:r>
                      <a:r>
                        <a:rPr lang="nl-NL" sz="2400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98">
                <a:tc>
                  <a:txBody>
                    <a:bodyPr/>
                    <a:lstStyle/>
                    <a:p>
                      <a:r>
                        <a:rPr lang="nl-NL" sz="2400" baseline="0" dirty="0"/>
                        <a:t>S</a:t>
                      </a:r>
                      <a:r>
                        <a:rPr lang="nl-NL" sz="2400" baseline="30000" dirty="0"/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2483768" y="3645024"/>
            <a:ext cx="9941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nl-NL" sz="3200" baseline="30000" dirty="0">
                <a:solidFill>
                  <a:schemeClr val="accent6">
                    <a:lumMod val="50000"/>
                  </a:schemeClr>
                </a:solidFill>
              </a:rPr>
              <a:t>3-</a:t>
            </a: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nl-NL" sz="32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OH</a:t>
            </a:r>
            <a:r>
              <a:rPr lang="nl-NL" sz="3200" baseline="30000" dirty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HS</a:t>
            </a:r>
            <a:r>
              <a:rPr lang="nl-NL" sz="3200" baseline="30000" dirty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ClO</a:t>
            </a:r>
            <a:r>
              <a:rPr lang="nl-NL" sz="32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nl-NL" sz="3200" baseline="30000" dirty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48264" y="3656832"/>
            <a:ext cx="12086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HK</a:t>
            </a:r>
            <a:endParaRPr lang="nl-NL" sz="32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nl-NL" sz="32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nl-NL" sz="3200" baseline="30000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nl-NL" sz="3200" baseline="-25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HCO</a:t>
            </a:r>
            <a:r>
              <a:rPr lang="nl-NL" sz="32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nl-NL" sz="3200" baseline="30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nl-NL" sz="3200" baseline="-25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nl-NL" sz="32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CO</a:t>
            </a:r>
            <a:r>
              <a:rPr lang="nl-NL" sz="32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nl-NL" sz="32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HS</a:t>
            </a:r>
            <a:r>
              <a:rPr lang="nl-NL" sz="3200" baseline="30000" dirty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386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635080" cy="648072"/>
          </a:xfrm>
        </p:spPr>
        <p:txBody>
          <a:bodyPr/>
          <a:lstStyle/>
          <a:p>
            <a:r>
              <a:rPr lang="nl-NL" dirty="0"/>
              <a:t>Toets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052736"/>
            <a:ext cx="8003232" cy="547260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Opbouw van een atoom	</a:t>
            </a:r>
          </a:p>
          <a:p>
            <a:r>
              <a:rPr lang="nl-NL" dirty="0"/>
              <a:t>Elektronenverdeling in schillen</a:t>
            </a:r>
          </a:p>
          <a:p>
            <a:r>
              <a:rPr lang="nl-NL" dirty="0"/>
              <a:t>Vorming positieve ionen en negatieve ionen </a:t>
            </a:r>
          </a:p>
          <a:p>
            <a:r>
              <a:rPr lang="nl-NL" dirty="0"/>
              <a:t>Wat is een zuur, welke eigenschappen</a:t>
            </a:r>
          </a:p>
          <a:p>
            <a:r>
              <a:rPr lang="nl-NL" dirty="0"/>
              <a:t>Wat is een base, welke eigenschappen</a:t>
            </a:r>
          </a:p>
          <a:p>
            <a:r>
              <a:rPr lang="nl-NL" dirty="0"/>
              <a:t>H+ ionen opnemen en H+ ionen afstaan</a:t>
            </a:r>
          </a:p>
          <a:p>
            <a:r>
              <a:rPr lang="nl-NL" dirty="0"/>
              <a:t>Sterke en zwakke zuren + reactievergelijkingen</a:t>
            </a:r>
          </a:p>
          <a:p>
            <a:r>
              <a:rPr lang="nl-NL" dirty="0"/>
              <a:t>Sterke en zwakke basen + reactievergelijkingen</a:t>
            </a:r>
          </a:p>
          <a:p>
            <a:r>
              <a:rPr lang="nl-NL" dirty="0"/>
              <a:t>Waardigheid van zuren</a:t>
            </a:r>
          </a:p>
          <a:p>
            <a:r>
              <a:rPr lang="nl-NL" dirty="0"/>
              <a:t>Bekende zuren en basen: naam + molecuulformule</a:t>
            </a:r>
          </a:p>
          <a:p>
            <a:r>
              <a:rPr lang="nl-NL" dirty="0"/>
              <a:t>Tegen hangend zuur en base</a:t>
            </a:r>
          </a:p>
          <a:p>
            <a:r>
              <a:rPr lang="nl-NL" dirty="0"/>
              <a:t>pH schaal</a:t>
            </a:r>
          </a:p>
          <a:p>
            <a:r>
              <a:rPr lang="nl-NL" dirty="0"/>
              <a:t>Rekenen aan pH, </a:t>
            </a:r>
            <a:r>
              <a:rPr lang="nl-NL" dirty="0" err="1"/>
              <a:t>pOH</a:t>
            </a:r>
            <a:r>
              <a:rPr lang="nl-NL" dirty="0"/>
              <a:t>, [H+], [OH-] van zuren en basen</a:t>
            </a:r>
          </a:p>
          <a:p>
            <a:r>
              <a:rPr lang="nl-NL" dirty="0"/>
              <a:t>Meten van de zuurtegraad, indicator papier, indicator vloeistof, pH meter (practicum) </a:t>
            </a:r>
          </a:p>
          <a:p>
            <a:r>
              <a:rPr lang="nl-NL" dirty="0"/>
              <a:t>Verdunnen en neutraliseren van oplossingen</a:t>
            </a:r>
          </a:p>
        </p:txBody>
      </p:sp>
    </p:spTree>
    <p:extLst>
      <p:ext uri="{BB962C8B-B14F-4D97-AF65-F5344CB8AC3E}">
        <p14:creationId xmlns:p14="http://schemas.microsoft.com/office/powerpoint/2010/main" val="2013598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Maandag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Werkblad 14 – ionen</a:t>
            </a:r>
          </a:p>
          <a:p>
            <a:r>
              <a:rPr lang="nl-NL" dirty="0"/>
              <a:t>Oefentoets – zuren en basen</a:t>
            </a:r>
          </a:p>
          <a:p>
            <a:r>
              <a:rPr lang="nl-NL" dirty="0"/>
              <a:t>Mogelijkheid tot vragenstellen over </a:t>
            </a:r>
            <a:r>
              <a:rPr lang="nl-NL" dirty="0" err="1"/>
              <a:t>toetsstof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203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Wat zijn zuren?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478539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Deeltjes / moleculen die H</a:t>
            </a:r>
            <a:r>
              <a:rPr lang="nl-NL" baseline="30000" dirty="0"/>
              <a:t>+</a:t>
            </a:r>
            <a:r>
              <a:rPr lang="nl-NL" dirty="0"/>
              <a:t>-ion bevatten</a:t>
            </a:r>
          </a:p>
          <a:p>
            <a:endParaRPr lang="nl-NL" dirty="0"/>
          </a:p>
          <a:p>
            <a:r>
              <a:rPr lang="nl-NL" dirty="0"/>
              <a:t>Deeltjes / moleculen met de eigenschap op deze H</a:t>
            </a:r>
            <a:r>
              <a:rPr lang="nl-NL" baseline="30000" dirty="0"/>
              <a:t>+</a:t>
            </a:r>
            <a:r>
              <a:rPr lang="nl-NL" dirty="0"/>
              <a:t>-ion af te staan</a:t>
            </a:r>
          </a:p>
          <a:p>
            <a:endParaRPr lang="nl-NL" dirty="0"/>
          </a:p>
          <a:p>
            <a:r>
              <a:rPr lang="nl-NL" dirty="0"/>
              <a:t>H</a:t>
            </a:r>
            <a:r>
              <a:rPr lang="nl-NL" baseline="30000" dirty="0"/>
              <a:t>+</a:t>
            </a:r>
            <a:r>
              <a:rPr lang="nl-NL" dirty="0"/>
              <a:t>-ion wordt afgestaan door het zuur wanneer een zuur opgelost wordt in water</a:t>
            </a:r>
          </a:p>
          <a:p>
            <a:endParaRPr lang="nl-NL" dirty="0"/>
          </a:p>
          <a:p>
            <a:r>
              <a:rPr lang="nl-NL" dirty="0"/>
              <a:t>H</a:t>
            </a:r>
            <a:r>
              <a:rPr lang="nl-NL" baseline="30000" dirty="0"/>
              <a:t>+</a:t>
            </a:r>
            <a:r>
              <a:rPr lang="nl-NL" dirty="0"/>
              <a:t>-ion zorgt voor de zure smaak van de oplossing</a:t>
            </a:r>
          </a:p>
        </p:txBody>
      </p:sp>
    </p:spTree>
    <p:extLst>
      <p:ext uri="{BB962C8B-B14F-4D97-AF65-F5344CB8AC3E}">
        <p14:creationId xmlns:p14="http://schemas.microsoft.com/office/powerpoint/2010/main" val="24283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 descr="HE MD PP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"/>
            <a:ext cx="9144000" cy="68573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7624" y="278092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Zuren en basen – zelfstudie + oefentoets</a:t>
            </a:r>
          </a:p>
        </p:txBody>
      </p:sp>
    </p:spTree>
    <p:extLst>
      <p:ext uri="{BB962C8B-B14F-4D97-AF65-F5344CB8AC3E}">
        <p14:creationId xmlns:p14="http://schemas.microsoft.com/office/powerpoint/2010/main" val="1513714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 descr="HE MD PP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"/>
            <a:ext cx="9144000" cy="68573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7624" y="27809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Zuren en basen – Toets 60 min</a:t>
            </a:r>
          </a:p>
        </p:txBody>
      </p:sp>
    </p:spTree>
    <p:extLst>
      <p:ext uri="{BB962C8B-B14F-4D97-AF65-F5344CB8AC3E}">
        <p14:creationId xmlns:p14="http://schemas.microsoft.com/office/powerpoint/2010/main" val="3181684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 descr="HE MD PP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"/>
            <a:ext cx="9144000" cy="68573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7624" y="278092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Zuren en basen – Werking van een pH meter</a:t>
            </a:r>
          </a:p>
        </p:txBody>
      </p:sp>
    </p:spTree>
    <p:extLst>
      <p:ext uri="{BB962C8B-B14F-4D97-AF65-F5344CB8AC3E}">
        <p14:creationId xmlns:p14="http://schemas.microsoft.com/office/powerpoint/2010/main" val="1882648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1424" y="332656"/>
            <a:ext cx="6635080" cy="648072"/>
          </a:xfrm>
        </p:spPr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929411"/>
          </a:xfrm>
        </p:spPr>
        <p:txBody>
          <a:bodyPr/>
          <a:lstStyle/>
          <a:p>
            <a:r>
              <a:rPr lang="nl-NL" dirty="0"/>
              <a:t>Bespreken toets zuren en basen</a:t>
            </a:r>
          </a:p>
          <a:p>
            <a:r>
              <a:rPr lang="nl-NL" dirty="0"/>
              <a:t>Hoe werkt een pH meter?</a:t>
            </a:r>
          </a:p>
          <a:p>
            <a:r>
              <a:rPr lang="nl-NL" dirty="0"/>
              <a:t>Wat is geleidbaarheidsmeting</a:t>
            </a:r>
          </a:p>
        </p:txBody>
      </p:sp>
    </p:spTree>
    <p:extLst>
      <p:ext uri="{BB962C8B-B14F-4D97-AF65-F5344CB8AC3E}">
        <p14:creationId xmlns:p14="http://schemas.microsoft.com/office/powerpoint/2010/main" val="681155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pH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r>
              <a:rPr lang="nl-NL" dirty="0"/>
              <a:t>Jullie weten inmiddels wat een zuur product is, pH &lt; 7, dat het in een oplossing van water H</a:t>
            </a:r>
            <a:r>
              <a:rPr lang="nl-NL" baseline="30000" dirty="0"/>
              <a:t>+</a:t>
            </a:r>
            <a:r>
              <a:rPr lang="nl-NL" dirty="0"/>
              <a:t> ionen vormt, zoals zwavelzuur H</a:t>
            </a:r>
            <a:r>
              <a:rPr lang="nl-NL" baseline="-25000" dirty="0"/>
              <a:t>2</a:t>
            </a:r>
            <a:r>
              <a:rPr lang="nl-NL" dirty="0"/>
              <a:t>SO</a:t>
            </a:r>
            <a:r>
              <a:rPr lang="nl-NL" baseline="-25000" dirty="0"/>
              <a:t>4</a:t>
            </a:r>
            <a:r>
              <a:rPr lang="nl-NL" dirty="0"/>
              <a:t>, salpeterzuur HNO</a:t>
            </a:r>
            <a:r>
              <a:rPr lang="nl-NL" baseline="-25000" dirty="0"/>
              <a:t>3</a:t>
            </a:r>
            <a:r>
              <a:rPr lang="nl-NL" dirty="0"/>
              <a:t>, waterstofchloride </a:t>
            </a:r>
            <a:r>
              <a:rPr lang="nl-NL" dirty="0" err="1"/>
              <a:t>HCl</a:t>
            </a:r>
            <a:r>
              <a:rPr lang="nl-NL" dirty="0"/>
              <a:t>.</a:t>
            </a:r>
          </a:p>
          <a:p>
            <a:r>
              <a:rPr lang="nl-NL" dirty="0"/>
              <a:t>Jullie weten wat basen zijn, pH &gt; 7, dat die in een oplossing van water H</a:t>
            </a:r>
            <a:r>
              <a:rPr lang="nl-NL" baseline="30000" dirty="0"/>
              <a:t>+</a:t>
            </a:r>
            <a:r>
              <a:rPr lang="nl-NL" dirty="0"/>
              <a:t> ionen opnemen van de watermoleculen, zoals ammoniak NH</a:t>
            </a:r>
            <a:r>
              <a:rPr lang="nl-NL" baseline="-25000" dirty="0"/>
              <a:t>3 </a:t>
            </a:r>
            <a:r>
              <a:rPr lang="nl-NL" dirty="0"/>
              <a:t>en natronloog </a:t>
            </a:r>
            <a:r>
              <a:rPr lang="nl-NL" dirty="0" err="1"/>
              <a:t>NaOH</a:t>
            </a:r>
            <a:r>
              <a:rPr lang="nl-NL" dirty="0"/>
              <a:t>.</a:t>
            </a:r>
          </a:p>
          <a:p>
            <a:r>
              <a:rPr lang="nl-NL" dirty="0"/>
              <a:t>En jullie weten dat je de pH van vloeistoffen kunt meten, de schaal loopt van pH 0 (zuur) tot pH 14 (base).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431760" y="5864553"/>
            <a:ext cx="523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Maar hoe werkt nu een pH meter?</a:t>
            </a:r>
          </a:p>
        </p:txBody>
      </p:sp>
    </p:spTree>
    <p:extLst>
      <p:ext uri="{BB962C8B-B14F-4D97-AF65-F5344CB8AC3E}">
        <p14:creationId xmlns:p14="http://schemas.microsoft.com/office/powerpoint/2010/main" val="320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Hoe werkt een pH meter?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929411"/>
          </a:xfrm>
        </p:spPr>
        <p:txBody>
          <a:bodyPr/>
          <a:lstStyle/>
          <a:p>
            <a:r>
              <a:rPr lang="nl-NL" dirty="0"/>
              <a:t>Ga op zoek naar bronnen die je informatie geven over:</a:t>
            </a:r>
          </a:p>
          <a:p>
            <a:pPr lvl="1"/>
            <a:r>
              <a:rPr lang="nl-NL" dirty="0"/>
              <a:t>Welke onderdelen heeft een pH meter</a:t>
            </a:r>
          </a:p>
          <a:p>
            <a:pPr lvl="1"/>
            <a:r>
              <a:rPr lang="nl-NL" dirty="0"/>
              <a:t>Wat is het achterliggende principe van een pH meting</a:t>
            </a:r>
          </a:p>
          <a:p>
            <a:pPr lvl="1"/>
            <a:r>
              <a:rPr lang="nl-NL" dirty="0"/>
              <a:t>Hoe werk je met een pH meter</a:t>
            </a:r>
          </a:p>
          <a:p>
            <a:pPr lvl="1"/>
            <a:r>
              <a:rPr lang="nl-NL" dirty="0"/>
              <a:t>Hoe draag je zorg dat een pH meter goed werkt</a:t>
            </a:r>
          </a:p>
          <a:p>
            <a:pPr lvl="1"/>
            <a:r>
              <a:rPr lang="nl-NL" dirty="0"/>
              <a:t>Waarom worden pH metingen in het bedrijfsleven gedaan</a:t>
            </a:r>
          </a:p>
        </p:txBody>
      </p:sp>
    </p:spTree>
    <p:extLst>
      <p:ext uri="{BB962C8B-B14F-4D97-AF65-F5344CB8AC3E}">
        <p14:creationId xmlns:p14="http://schemas.microsoft.com/office/powerpoint/2010/main" val="245923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 descr="HE MD PP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"/>
            <a:ext cx="9144000" cy="68573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7624" y="27809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Zuren en basen – neutraliseren en verdunnen</a:t>
            </a:r>
          </a:p>
        </p:txBody>
      </p:sp>
    </p:spTree>
    <p:extLst>
      <p:ext uri="{BB962C8B-B14F-4D97-AF65-F5344CB8AC3E}">
        <p14:creationId xmlns:p14="http://schemas.microsoft.com/office/powerpoint/2010/main" val="2708544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648072"/>
          </a:xfrm>
        </p:spPr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Oefentoets nog vragen?</a:t>
            </a:r>
          </a:p>
          <a:p>
            <a:r>
              <a:rPr lang="nl-NL" dirty="0"/>
              <a:t>Practicum (theorie)</a:t>
            </a:r>
          </a:p>
          <a:p>
            <a:pPr lvl="1"/>
            <a:r>
              <a:rPr lang="nl-NL" dirty="0"/>
              <a:t>Verdunnen</a:t>
            </a:r>
          </a:p>
          <a:p>
            <a:pPr lvl="1"/>
            <a:r>
              <a:rPr lang="nl-NL" dirty="0"/>
              <a:t>Neutraliseren</a:t>
            </a:r>
          </a:p>
          <a:p>
            <a:endParaRPr lang="nl-NL" dirty="0"/>
          </a:p>
          <a:p>
            <a:r>
              <a:rPr lang="nl-NL" dirty="0"/>
              <a:t>Neem al je vragen over de theorie mee voor aankomende maandag</a:t>
            </a:r>
          </a:p>
          <a:p>
            <a:endParaRPr lang="nl-NL" dirty="0"/>
          </a:p>
          <a:p>
            <a:r>
              <a:rPr lang="nl-NL" dirty="0"/>
              <a:t>Maandag</a:t>
            </a:r>
          </a:p>
          <a:p>
            <a:pPr lvl="1"/>
            <a:r>
              <a:rPr lang="nl-NL" dirty="0"/>
              <a:t>30-45 min vragen over zuren en basen</a:t>
            </a:r>
          </a:p>
          <a:p>
            <a:pPr lvl="1"/>
            <a:r>
              <a:rPr lang="nl-NL" dirty="0"/>
              <a:t>Herkansingen (basis, organisch, zouten)</a:t>
            </a:r>
          </a:p>
        </p:txBody>
      </p:sp>
    </p:spTree>
    <p:extLst>
      <p:ext uri="{BB962C8B-B14F-4D97-AF65-F5344CB8AC3E}">
        <p14:creationId xmlns:p14="http://schemas.microsoft.com/office/powerpoint/2010/main" val="2943305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/>
          <a:lstStyle/>
          <a:p>
            <a:r>
              <a:rPr lang="nl-NL" dirty="0"/>
              <a:t>Extra opdrachten voor de toets</a:t>
            </a:r>
          </a:p>
          <a:p>
            <a:pPr lvl="1"/>
            <a:r>
              <a:rPr lang="nl-NL" dirty="0"/>
              <a:t>Deel I – open 3, 8, 9</a:t>
            </a:r>
          </a:p>
          <a:p>
            <a:pPr lvl="1"/>
            <a:r>
              <a:rPr lang="nl-NL" dirty="0"/>
              <a:t>Deel II – meerkeuze 3, 12, 13, 15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1325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648072"/>
          </a:xfrm>
        </p:spPr>
        <p:txBody>
          <a:bodyPr/>
          <a:lstStyle/>
          <a:p>
            <a:r>
              <a:rPr lang="nl-NL" dirty="0"/>
              <a:t>Opdracht 1: Maken van zepen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073427"/>
          </a:xfrm>
        </p:spPr>
        <p:txBody>
          <a:bodyPr/>
          <a:lstStyle/>
          <a:p>
            <a:r>
              <a:rPr lang="nl-NL" dirty="0"/>
              <a:t>Maak opdracht 3 uit Veilig werken met chemicaliën van Caro voor de volgende stoffen</a:t>
            </a:r>
          </a:p>
          <a:p>
            <a:r>
              <a:rPr lang="nl-NL" dirty="0"/>
              <a:t>Neem hierin in ook het volgende op:</a:t>
            </a:r>
          </a:p>
          <a:p>
            <a:pPr lvl="1"/>
            <a:r>
              <a:rPr lang="nl-NL" dirty="0"/>
              <a:t>Molecuulformule, molecuulmassa, systematische naam, gevarensymbolen, hoe ruim ik de stof op (chemisch afval, gootsteen)</a:t>
            </a:r>
          </a:p>
          <a:p>
            <a:pPr lvl="1"/>
            <a:r>
              <a:rPr lang="nl-NL" dirty="0"/>
              <a:t>Wat is het voor soort stof</a:t>
            </a:r>
          </a:p>
          <a:p>
            <a:pPr lvl="1"/>
            <a:r>
              <a:rPr lang="nl-NL" dirty="0"/>
              <a:t>Waar wordt de stof voor gebruikt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95736" y="472514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Natronloog		Zoutzuur</a:t>
            </a:r>
          </a:p>
          <a:p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Zwavelzuur		Fosforzuur</a:t>
            </a:r>
          </a:p>
          <a:p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Salpeterzuur		</a:t>
            </a:r>
          </a:p>
          <a:p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Ammonia</a:t>
            </a:r>
          </a:p>
          <a:p>
            <a:endParaRPr lang="nl-N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6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35080" cy="648072"/>
          </a:xfrm>
        </p:spPr>
        <p:txBody>
          <a:bodyPr/>
          <a:lstStyle/>
          <a:p>
            <a:r>
              <a:rPr lang="nl-NL" dirty="0"/>
              <a:t>pH-schaal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Schaal </a:t>
            </a:r>
            <a:r>
              <a:rPr lang="nl-NL"/>
              <a:t>van pH=0 </a:t>
            </a:r>
            <a:r>
              <a:rPr lang="nl-NL" dirty="0"/>
              <a:t>tot en met pH=14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Tussen elke waarde wordt de oplossing 10x zo zuur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Oplossing in water met pH&lt;7 noemen we zuur</a:t>
            </a:r>
          </a:p>
          <a:p>
            <a:r>
              <a:rPr lang="nl-NL" dirty="0"/>
              <a:t>Oplossing in water met pH&gt;7 noemen we basisch</a:t>
            </a:r>
          </a:p>
          <a:p>
            <a:r>
              <a:rPr lang="nl-NL" dirty="0"/>
              <a:t>Oplossing in water met pH=7 is neutraal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43" y="1700808"/>
            <a:ext cx="51911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06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648072"/>
          </a:xfrm>
        </p:spPr>
        <p:txBody>
          <a:bodyPr/>
          <a:lstStyle/>
          <a:p>
            <a:r>
              <a:rPr lang="nl-NL" dirty="0"/>
              <a:t>Zuurtegraad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857403"/>
          </a:xfrm>
        </p:spPr>
        <p:txBody>
          <a:bodyPr/>
          <a:lstStyle/>
          <a:p>
            <a:r>
              <a:rPr lang="nl-NL" dirty="0"/>
              <a:t>De </a:t>
            </a:r>
            <a:r>
              <a:rPr lang="nl-NL" u="sng" dirty="0"/>
              <a:t>concentratie</a:t>
            </a:r>
            <a:r>
              <a:rPr lang="nl-NL" dirty="0"/>
              <a:t> van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-ionen </a:t>
            </a:r>
            <a:r>
              <a:rPr lang="nl-NL" dirty="0"/>
              <a:t>in een oplossing kan verschillend zijn. Dit wordt uitgedrukt in </a:t>
            </a:r>
            <a:r>
              <a:rPr lang="nl-NL" i="1" dirty="0"/>
              <a:t>zuurtegraad</a:t>
            </a:r>
            <a:r>
              <a:rPr lang="nl-NL" dirty="0"/>
              <a:t> of de </a:t>
            </a:r>
            <a:r>
              <a:rPr lang="nl-NL" i="1" dirty="0"/>
              <a:t>pH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Hoe zuurder de oplossing;</a:t>
            </a:r>
          </a:p>
          <a:p>
            <a:pPr lvl="1"/>
            <a:r>
              <a:rPr lang="nl-NL" dirty="0"/>
              <a:t>Hoe </a:t>
            </a:r>
            <a:r>
              <a:rPr lang="nl-NL" i="1" dirty="0"/>
              <a:t>hoger</a:t>
            </a:r>
            <a:r>
              <a:rPr lang="nl-NL" dirty="0"/>
              <a:t> de concentratie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-ionen</a:t>
            </a:r>
          </a:p>
          <a:p>
            <a:pPr lvl="1"/>
            <a:r>
              <a:rPr lang="nl-NL" dirty="0"/>
              <a:t>Hoe</a:t>
            </a:r>
            <a:r>
              <a:rPr lang="nl-NL" i="1" dirty="0"/>
              <a:t> lager </a:t>
            </a:r>
            <a:r>
              <a:rPr lang="nl-NL" dirty="0"/>
              <a:t>de pH</a:t>
            </a:r>
          </a:p>
        </p:txBody>
      </p:sp>
    </p:spTree>
    <p:extLst>
      <p:ext uri="{BB962C8B-B14F-4D97-AF65-F5344CB8AC3E}">
        <p14:creationId xmlns:p14="http://schemas.microsoft.com/office/powerpoint/2010/main" val="2336742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648072"/>
          </a:xfrm>
        </p:spPr>
        <p:txBody>
          <a:bodyPr/>
          <a:lstStyle/>
          <a:p>
            <a:r>
              <a:rPr lang="nl-NL" dirty="0"/>
              <a:t>Opdracht 2: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001419"/>
          </a:xfrm>
        </p:spPr>
        <p:txBody>
          <a:bodyPr/>
          <a:lstStyle/>
          <a:p>
            <a:r>
              <a:rPr lang="nl-NL" dirty="0"/>
              <a:t>Maak een lijst van producten die je regelmatig gebruikt of eet, of iets wat je zelf interessant lijkt om te achterhalen</a:t>
            </a:r>
          </a:p>
          <a:p>
            <a:r>
              <a:rPr lang="nl-NL" dirty="0"/>
              <a:t>Zoek van deze producten uit wat de pH is</a:t>
            </a:r>
          </a:p>
          <a:p>
            <a:r>
              <a:rPr lang="nl-NL" dirty="0"/>
              <a:t>Maak een pH schaal waarin je de producten plaatst aan de hand van de pH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6984776" cy="25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6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648072"/>
          </a:xfrm>
        </p:spPr>
        <p:txBody>
          <a:bodyPr/>
          <a:lstStyle/>
          <a:p>
            <a:r>
              <a:rPr lang="nl-NL" dirty="0"/>
              <a:t>Zuurtegraad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857403"/>
          </a:xfrm>
        </p:spPr>
        <p:txBody>
          <a:bodyPr/>
          <a:lstStyle/>
          <a:p>
            <a:r>
              <a:rPr lang="nl-NL" dirty="0"/>
              <a:t>De </a:t>
            </a:r>
            <a:r>
              <a:rPr lang="nl-NL" u="sng" dirty="0"/>
              <a:t>concentratie</a:t>
            </a:r>
            <a:r>
              <a:rPr lang="nl-NL" dirty="0"/>
              <a:t> van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-ionen </a:t>
            </a:r>
            <a:r>
              <a:rPr lang="nl-NL" dirty="0"/>
              <a:t>in een oplossing kan verschillend zijn. Dit wordt uitgedrukt in </a:t>
            </a:r>
            <a:r>
              <a:rPr lang="nl-NL" i="1" dirty="0"/>
              <a:t>zuurtegraad</a:t>
            </a:r>
            <a:r>
              <a:rPr lang="nl-NL" dirty="0"/>
              <a:t> of de </a:t>
            </a:r>
            <a:r>
              <a:rPr lang="nl-NL" i="1" dirty="0"/>
              <a:t>pH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Hoe zuurder de oplossing;</a:t>
            </a:r>
          </a:p>
          <a:p>
            <a:pPr lvl="1"/>
            <a:r>
              <a:rPr lang="nl-NL" dirty="0"/>
              <a:t>Hoe </a:t>
            </a:r>
            <a:r>
              <a:rPr lang="nl-NL" i="1" dirty="0"/>
              <a:t>hoger</a:t>
            </a:r>
            <a:r>
              <a:rPr lang="nl-NL" dirty="0"/>
              <a:t> de concentratie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-ionen</a:t>
            </a:r>
          </a:p>
          <a:p>
            <a:pPr lvl="1"/>
            <a:r>
              <a:rPr lang="nl-NL" dirty="0"/>
              <a:t>Hoe</a:t>
            </a:r>
            <a:r>
              <a:rPr lang="nl-NL" i="1" dirty="0"/>
              <a:t> lager </a:t>
            </a:r>
            <a:r>
              <a:rPr lang="nl-NL" dirty="0"/>
              <a:t>de pH</a:t>
            </a:r>
          </a:p>
        </p:txBody>
      </p:sp>
    </p:spTree>
    <p:extLst>
      <p:ext uri="{BB962C8B-B14F-4D97-AF65-F5344CB8AC3E}">
        <p14:creationId xmlns:p14="http://schemas.microsoft.com/office/powerpoint/2010/main" val="7615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Bekende zuren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412776"/>
            <a:ext cx="7643192" cy="4713387"/>
          </a:xfrm>
        </p:spPr>
        <p:txBody>
          <a:bodyPr>
            <a:normAutofit/>
          </a:bodyPr>
          <a:lstStyle/>
          <a:p>
            <a:r>
              <a:rPr lang="nl-NL" dirty="0"/>
              <a:t>Waterstofchloride	   </a:t>
            </a:r>
            <a:r>
              <a:rPr lang="nl-NL" i="1" dirty="0" err="1">
                <a:solidFill>
                  <a:srgbClr val="FF0000"/>
                </a:solidFill>
              </a:rPr>
              <a:t>H</a:t>
            </a:r>
            <a:r>
              <a:rPr lang="nl-NL" dirty="0" err="1"/>
              <a:t>Cl</a:t>
            </a:r>
            <a:endParaRPr lang="nl-NL" dirty="0"/>
          </a:p>
          <a:p>
            <a:r>
              <a:rPr lang="nl-NL" dirty="0"/>
              <a:t>Salpeterzuur		   </a:t>
            </a:r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nl-NL" dirty="0"/>
              <a:t>NO</a:t>
            </a:r>
            <a:r>
              <a:rPr lang="nl-NL" baseline="-25000" dirty="0"/>
              <a:t>3</a:t>
            </a:r>
          </a:p>
          <a:p>
            <a:r>
              <a:rPr lang="nl-NL" dirty="0"/>
              <a:t>Zwavelzuur		   </a:t>
            </a:r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nl-NL" baseline="-25000" dirty="0"/>
              <a:t>2</a:t>
            </a:r>
            <a:r>
              <a:rPr lang="nl-NL" dirty="0"/>
              <a:t>SO</a:t>
            </a:r>
            <a:r>
              <a:rPr lang="nl-NL" baseline="-25000" dirty="0"/>
              <a:t>4</a:t>
            </a:r>
          </a:p>
          <a:p>
            <a:r>
              <a:rPr lang="nl-NL" dirty="0"/>
              <a:t>Fosforzuur</a:t>
            </a:r>
            <a:r>
              <a:rPr lang="nl-NL" baseline="-25000" dirty="0"/>
              <a:t>		    </a:t>
            </a:r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nl-NL" baseline="-25000" dirty="0"/>
              <a:t>3</a:t>
            </a:r>
            <a:r>
              <a:rPr lang="nl-NL" dirty="0"/>
              <a:t>PO</a:t>
            </a:r>
            <a:r>
              <a:rPr lang="nl-NL" baseline="-25000" dirty="0"/>
              <a:t>4</a:t>
            </a:r>
          </a:p>
          <a:p>
            <a:r>
              <a:rPr lang="nl-NL" dirty="0"/>
              <a:t>Koolzuur 		   </a:t>
            </a:r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nl-NL" baseline="-25000" dirty="0"/>
              <a:t>2</a:t>
            </a:r>
            <a:r>
              <a:rPr lang="nl-NL" dirty="0"/>
              <a:t>CO</a:t>
            </a:r>
            <a:r>
              <a:rPr lang="nl-NL" baseline="-25000" dirty="0"/>
              <a:t>3</a:t>
            </a:r>
            <a:r>
              <a:rPr lang="nl-NL" dirty="0"/>
              <a:t> (CO</a:t>
            </a:r>
            <a:r>
              <a:rPr lang="nl-NL" baseline="-25000" dirty="0"/>
              <a:t>2 </a:t>
            </a:r>
            <a:r>
              <a:rPr lang="nl-NL" dirty="0"/>
              <a:t>+</a:t>
            </a:r>
            <a:r>
              <a:rPr lang="nl-NL" baseline="-25000" dirty="0"/>
              <a:t> </a:t>
            </a:r>
            <a:r>
              <a:rPr lang="nl-NL" dirty="0"/>
              <a:t>H</a:t>
            </a:r>
            <a:r>
              <a:rPr lang="nl-NL" baseline="-25000" dirty="0"/>
              <a:t>2</a:t>
            </a:r>
            <a:r>
              <a:rPr lang="nl-NL" dirty="0"/>
              <a:t>O)</a:t>
            </a:r>
            <a:endParaRPr lang="nl-NL" baseline="-25000" dirty="0"/>
          </a:p>
          <a:p>
            <a:r>
              <a:rPr lang="nl-NL" dirty="0"/>
              <a:t>Azijnzuur			   CH</a:t>
            </a:r>
            <a:r>
              <a:rPr lang="nl-NL" baseline="-25000" dirty="0"/>
              <a:t>3</a:t>
            </a:r>
            <a:r>
              <a:rPr lang="nl-NL" dirty="0"/>
              <a:t>COO</a:t>
            </a:r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nl-NL" dirty="0"/>
              <a:t>  (</a:t>
            </a:r>
            <a:r>
              <a:rPr lang="nl-NL" dirty="0" err="1"/>
              <a:t>Hac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Deeltjes / moleculen met de eigenschap op deze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-ion </a:t>
            </a:r>
            <a:r>
              <a:rPr lang="nl-NL" dirty="0"/>
              <a:t>af te staan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1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0105" y="260648"/>
            <a:ext cx="6635080" cy="648072"/>
          </a:xfrm>
        </p:spPr>
        <p:txBody>
          <a:bodyPr/>
          <a:lstStyle/>
          <a:p>
            <a:r>
              <a:rPr lang="nl-NL" dirty="0"/>
              <a:t>Zuren in water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174798"/>
            <a:ext cx="7571184" cy="4857403"/>
          </a:xfrm>
        </p:spPr>
        <p:txBody>
          <a:bodyPr/>
          <a:lstStyle/>
          <a:p>
            <a:r>
              <a:rPr lang="nl-NL" dirty="0"/>
              <a:t>H</a:t>
            </a:r>
            <a:r>
              <a:rPr lang="nl-NL" baseline="30000" dirty="0"/>
              <a:t>+</a:t>
            </a:r>
            <a:r>
              <a:rPr lang="nl-NL" dirty="0"/>
              <a:t>-ion wordt afgestaan door het zuur wanneer een zuur opgelost wordt in water</a:t>
            </a:r>
          </a:p>
          <a:p>
            <a:endParaRPr lang="nl-NL" dirty="0"/>
          </a:p>
          <a:p>
            <a:r>
              <a:rPr lang="nl-NL" dirty="0"/>
              <a:t>Wanneer een zuur wordt opgelost in water splitst het molecuul in ionen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</a:t>
            </a:r>
            <a:r>
              <a:rPr lang="nl-NL" dirty="0" err="1"/>
              <a:t>HCl</a:t>
            </a:r>
            <a:r>
              <a:rPr lang="nl-NL" dirty="0"/>
              <a:t> </a:t>
            </a:r>
            <a:r>
              <a:rPr lang="nl-NL" baseline="-25000" dirty="0">
                <a:sym typeface="Wingdings" panose="05000000000000000000" pitchFamily="2" charset="2"/>
              </a:rPr>
              <a:t>(g)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H</a:t>
            </a:r>
            <a:r>
              <a:rPr lang="nl-NL" baseline="30000" dirty="0">
                <a:sym typeface="Wingdings" panose="05000000000000000000" pitchFamily="2" charset="2"/>
              </a:rPr>
              <a:t>+</a:t>
            </a:r>
            <a:r>
              <a:rPr lang="nl-NL" baseline="-25000" dirty="0">
                <a:sym typeface="Wingdings" panose="05000000000000000000" pitchFamily="2" charset="2"/>
              </a:rPr>
              <a:t>(</a:t>
            </a:r>
            <a:r>
              <a:rPr lang="nl-NL" baseline="-25000" dirty="0" err="1">
                <a:sym typeface="Wingdings" panose="05000000000000000000" pitchFamily="2" charset="2"/>
              </a:rPr>
              <a:t>aq</a:t>
            </a:r>
            <a:r>
              <a:rPr lang="nl-NL" baseline="-25000" dirty="0">
                <a:sym typeface="Wingdings" panose="05000000000000000000" pitchFamily="2" charset="2"/>
              </a:rPr>
              <a:t>) </a:t>
            </a:r>
            <a:r>
              <a:rPr lang="nl-NL" dirty="0">
                <a:sym typeface="Wingdings" panose="05000000000000000000" pitchFamily="2" charset="2"/>
              </a:rPr>
              <a:t>+ Cl</a:t>
            </a:r>
            <a:r>
              <a:rPr lang="nl-NL" baseline="30000" dirty="0">
                <a:sym typeface="Wingdings" panose="05000000000000000000" pitchFamily="2" charset="2"/>
              </a:rPr>
              <a:t>-</a:t>
            </a:r>
            <a:r>
              <a:rPr lang="nl-NL" baseline="-25000" dirty="0">
                <a:sym typeface="Wingdings" panose="05000000000000000000" pitchFamily="2" charset="2"/>
              </a:rPr>
              <a:t>(</a:t>
            </a:r>
            <a:r>
              <a:rPr lang="nl-NL" baseline="-25000" dirty="0" err="1">
                <a:sym typeface="Wingdings" panose="05000000000000000000" pitchFamily="2" charset="2"/>
              </a:rPr>
              <a:t>aq</a:t>
            </a:r>
            <a:r>
              <a:rPr lang="nl-NL" baseline="-25000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nl-NL" baseline="-25000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	CH</a:t>
            </a:r>
            <a:r>
              <a:rPr lang="nl-NL" sz="2800" baseline="-25000" dirty="0">
                <a:sym typeface="Wingdings" panose="05000000000000000000" pitchFamily="2" charset="2"/>
              </a:rPr>
              <a:t>3</a:t>
            </a:r>
            <a:r>
              <a:rPr lang="nl-NL" sz="2800" dirty="0">
                <a:sym typeface="Wingdings" panose="05000000000000000000" pitchFamily="2" charset="2"/>
              </a:rPr>
              <a:t>COOH </a:t>
            </a:r>
            <a:r>
              <a:rPr lang="nl-NL" sz="2800" baseline="-25000" dirty="0">
                <a:sym typeface="Wingdings" panose="05000000000000000000" pitchFamily="2" charset="2"/>
              </a:rPr>
              <a:t>(l)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/>
              <a:t>↔</a:t>
            </a:r>
            <a:r>
              <a:rPr lang="nl-NL" sz="2800" dirty="0">
                <a:sym typeface="Wingdings" panose="05000000000000000000" pitchFamily="2" charset="2"/>
              </a:rPr>
              <a:t> H</a:t>
            </a:r>
            <a:r>
              <a:rPr lang="nl-NL" sz="2800" baseline="30000" dirty="0">
                <a:sym typeface="Wingdings" panose="05000000000000000000" pitchFamily="2" charset="2"/>
              </a:rPr>
              <a:t>+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</a:t>
            </a:r>
            <a:r>
              <a:rPr lang="nl-NL" sz="2800" dirty="0">
                <a:sym typeface="Wingdings" panose="05000000000000000000" pitchFamily="2" charset="2"/>
              </a:rPr>
              <a:t> + CH</a:t>
            </a:r>
            <a:r>
              <a:rPr lang="nl-NL" sz="2800" baseline="-25000" dirty="0">
                <a:sym typeface="Wingdings" panose="05000000000000000000" pitchFamily="2" charset="2"/>
              </a:rPr>
              <a:t>3</a:t>
            </a:r>
            <a:r>
              <a:rPr lang="nl-NL" sz="2800" dirty="0">
                <a:sym typeface="Wingdings" panose="05000000000000000000" pitchFamily="2" charset="2"/>
              </a:rPr>
              <a:t>COO</a:t>
            </a:r>
            <a:r>
              <a:rPr lang="nl-NL" sz="2800" baseline="30000" dirty="0">
                <a:sym typeface="Wingdings" panose="05000000000000000000" pitchFamily="2" charset="2"/>
              </a:rPr>
              <a:t>-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 </a:t>
            </a:r>
            <a:endParaRPr lang="nl-NL" sz="2800" dirty="0"/>
          </a:p>
          <a:p>
            <a:endParaRPr lang="nl-NL" dirty="0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860032" y="5373216"/>
            <a:ext cx="0" cy="4989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923928" y="5949280"/>
            <a:ext cx="2016224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00B050"/>
                </a:solidFill>
              </a:rPr>
              <a:t>Positief ion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B050"/>
                </a:solidFill>
              </a:rPr>
              <a:t>- altijd </a:t>
            </a:r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nl-NL" sz="2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sz="2400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6732240" y="5450303"/>
            <a:ext cx="0" cy="4989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012160" y="5949280"/>
            <a:ext cx="2016224" cy="996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00B050"/>
                </a:solidFill>
              </a:rPr>
              <a:t>Negatief ion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B050"/>
                </a:solidFill>
              </a:rPr>
              <a:t>- zuurrest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6690455" y="4365103"/>
            <a:ext cx="329817" cy="354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7127776" y="3717032"/>
            <a:ext cx="2016224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Theorie zouten!!!</a:t>
            </a:r>
          </a:p>
        </p:txBody>
      </p:sp>
    </p:spTree>
    <p:extLst>
      <p:ext uri="{BB962C8B-B14F-4D97-AF65-F5344CB8AC3E}">
        <p14:creationId xmlns:p14="http://schemas.microsoft.com/office/powerpoint/2010/main" val="42047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353047" cy="318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48072"/>
          </a:xfrm>
        </p:spPr>
        <p:txBody>
          <a:bodyPr/>
          <a:lstStyle/>
          <a:p>
            <a:r>
              <a:rPr lang="nl-NL" dirty="0"/>
              <a:t>Sterkte van zuren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7715200" cy="4929411"/>
          </a:xfrm>
        </p:spPr>
        <p:txBody>
          <a:bodyPr/>
          <a:lstStyle/>
          <a:p>
            <a:r>
              <a:rPr lang="nl-NL" dirty="0"/>
              <a:t>Sterke zuren</a:t>
            </a:r>
          </a:p>
          <a:p>
            <a:pPr lvl="1"/>
            <a:r>
              <a:rPr lang="nl-NL" dirty="0"/>
              <a:t>100% van de moleculen splitst in reactie met water</a:t>
            </a:r>
          </a:p>
          <a:p>
            <a:pPr lvl="1"/>
            <a:r>
              <a:rPr lang="nl-NL" dirty="0"/>
              <a:t>Aflopende reactie</a:t>
            </a:r>
          </a:p>
          <a:p>
            <a:pPr lvl="1"/>
            <a:r>
              <a:rPr lang="nl-NL" dirty="0"/>
              <a:t>Er zijn alleen maar H</a:t>
            </a:r>
            <a:r>
              <a:rPr lang="nl-NL" baseline="30000" dirty="0"/>
              <a:t>+ </a:t>
            </a:r>
            <a:r>
              <a:rPr lang="nl-NL" dirty="0"/>
              <a:t>-ionen en zuurrestionen aanwezig 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err="1"/>
              <a:t>HCl</a:t>
            </a:r>
            <a:r>
              <a:rPr lang="nl-NL" sz="2800" baseline="-25000" dirty="0">
                <a:sym typeface="Wingdings" panose="05000000000000000000" pitchFamily="2" charset="2"/>
              </a:rPr>
              <a:t> (g)</a:t>
            </a:r>
            <a:r>
              <a:rPr lang="nl-NL" sz="2800" dirty="0"/>
              <a:t> </a:t>
            </a:r>
            <a:r>
              <a:rPr lang="nl-NL" sz="2800" dirty="0">
                <a:sym typeface="Wingdings" panose="05000000000000000000" pitchFamily="2" charset="2"/>
              </a:rPr>
              <a:t> H</a:t>
            </a:r>
            <a:r>
              <a:rPr lang="nl-NL" sz="2800" baseline="30000" dirty="0">
                <a:sym typeface="Wingdings" panose="05000000000000000000" pitchFamily="2" charset="2"/>
              </a:rPr>
              <a:t>+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 </a:t>
            </a:r>
            <a:r>
              <a:rPr lang="nl-NL" sz="2800" dirty="0">
                <a:sym typeface="Wingdings" panose="05000000000000000000" pitchFamily="2" charset="2"/>
              </a:rPr>
              <a:t>+ Cl</a:t>
            </a:r>
            <a:r>
              <a:rPr lang="nl-NL" sz="2800" baseline="30000" dirty="0">
                <a:sym typeface="Wingdings" panose="05000000000000000000" pitchFamily="2" charset="2"/>
              </a:rPr>
              <a:t>-</a:t>
            </a:r>
            <a:r>
              <a:rPr lang="nl-NL" sz="2800" baseline="-25000" dirty="0">
                <a:sym typeface="Wingdings" panose="05000000000000000000" pitchFamily="2" charset="2"/>
              </a:rPr>
              <a:t>(</a:t>
            </a:r>
            <a:r>
              <a:rPr lang="nl-NL" sz="2800" baseline="-25000" dirty="0" err="1">
                <a:sym typeface="Wingdings" panose="05000000000000000000" pitchFamily="2" charset="2"/>
              </a:rPr>
              <a:t>aq</a:t>
            </a:r>
            <a:r>
              <a:rPr lang="nl-NL" sz="2800" baseline="-25000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1763688" y="4757256"/>
            <a:ext cx="0" cy="4989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971600" y="5455253"/>
            <a:ext cx="2016224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Zuiver zuur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3967128" y="4757256"/>
            <a:ext cx="266432" cy="6653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146232" y="5468926"/>
            <a:ext cx="3297976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Zure oplossing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accent4"/>
                </a:solidFill>
              </a:rPr>
              <a:t>- zoutzuuroplossing</a:t>
            </a:r>
          </a:p>
          <a:p>
            <a:pPr marL="0" indent="0">
              <a:buNone/>
            </a:pPr>
            <a:endParaRPr lang="nl-NL" sz="2400" b="1" dirty="0">
              <a:solidFill>
                <a:schemeClr val="accent4"/>
              </a:solidFill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3419872" y="4797152"/>
            <a:ext cx="446440" cy="6255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580112" y="6475877"/>
            <a:ext cx="4464496" cy="3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Opmerking: </a:t>
            </a:r>
            <a:r>
              <a:rPr lang="nl-NL" sz="2000" dirty="0">
                <a:sym typeface="Wingdings" panose="05000000000000000000" pitchFamily="2" charset="2"/>
              </a:rPr>
              <a:t>H</a:t>
            </a:r>
            <a:r>
              <a:rPr lang="nl-NL" sz="2000" baseline="30000" dirty="0">
                <a:sym typeface="Wingdings" panose="05000000000000000000" pitchFamily="2" charset="2"/>
              </a:rPr>
              <a:t>+ </a:t>
            </a:r>
            <a:r>
              <a:rPr lang="nl-NL" sz="2000" dirty="0">
                <a:sym typeface="Wingdings" panose="05000000000000000000" pitchFamily="2" charset="2"/>
              </a:rPr>
              <a:t>+ H</a:t>
            </a:r>
            <a:r>
              <a:rPr lang="nl-NL" sz="2000" baseline="-25000" dirty="0">
                <a:sym typeface="Wingdings" panose="05000000000000000000" pitchFamily="2" charset="2"/>
              </a:rPr>
              <a:t>2</a:t>
            </a:r>
            <a:r>
              <a:rPr lang="nl-NL" sz="2000" dirty="0">
                <a:sym typeface="Wingdings" panose="05000000000000000000" pitchFamily="2" charset="2"/>
              </a:rPr>
              <a:t>O → H</a:t>
            </a:r>
            <a:r>
              <a:rPr lang="nl-NL" sz="2000" baseline="-25000" dirty="0">
                <a:sym typeface="Wingdings" panose="05000000000000000000" pitchFamily="2" charset="2"/>
              </a:rPr>
              <a:t>3</a:t>
            </a:r>
            <a:r>
              <a:rPr lang="nl-NL" sz="2000" dirty="0">
                <a:sym typeface="Wingdings" panose="05000000000000000000" pitchFamily="2" charset="2"/>
              </a:rPr>
              <a:t>O</a:t>
            </a:r>
            <a:r>
              <a:rPr lang="nl-NL" sz="2000" baseline="30000" dirty="0">
                <a:sym typeface="Wingdings" panose="05000000000000000000" pitchFamily="2" charset="2"/>
              </a:rPr>
              <a:t>+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1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8" ma:contentTypeDescription="Een nieuw document maken." ma:contentTypeScope="" ma:versionID="10fa3663926a742561c6a0f1c4bb51c9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bc0f9b4b551794d3ec9261760b27c989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2C1C2E-2317-4F78-9F7A-38D0C999CE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2A6550-E673-4197-8462-A79D8D5AD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061F82-6F4C-4000-9CC7-04885670EB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19062</TotalTime>
  <Words>2397</Words>
  <Application>Microsoft Office PowerPoint</Application>
  <PresentationFormat>Diavoorstelling (4:3)</PresentationFormat>
  <Paragraphs>482</Paragraphs>
  <Slides>51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Office-thema</vt:lpstr>
      <vt:lpstr>PowerPoint-presentatie</vt:lpstr>
      <vt:lpstr>Zuren</vt:lpstr>
      <vt:lpstr>Zuren</vt:lpstr>
      <vt:lpstr>Wat zijn zuren?</vt:lpstr>
      <vt:lpstr>pH-schaal</vt:lpstr>
      <vt:lpstr>Zuurtegraad</vt:lpstr>
      <vt:lpstr>Bekende zuren</vt:lpstr>
      <vt:lpstr>Zuren in water</vt:lpstr>
      <vt:lpstr>Sterkte van zuren</vt:lpstr>
      <vt:lpstr>Sterkte van zuren</vt:lpstr>
      <vt:lpstr>PowerPoint-presentatie</vt:lpstr>
      <vt:lpstr>Waardigheid van zuren</vt:lpstr>
      <vt:lpstr>PowerPoint-presentatie</vt:lpstr>
      <vt:lpstr>Keuringsdienst van waarde</vt:lpstr>
      <vt:lpstr>Basen </vt:lpstr>
      <vt:lpstr>Basen</vt:lpstr>
      <vt:lpstr>Bekende basen</vt:lpstr>
      <vt:lpstr>Oplossen van basen</vt:lpstr>
      <vt:lpstr>Sterkte van basen</vt:lpstr>
      <vt:lpstr>Sterkte van basen</vt:lpstr>
      <vt:lpstr>pH-schaal</vt:lpstr>
      <vt:lpstr>Meten zuurtegraad</vt:lpstr>
      <vt:lpstr>Meten zuurtegraad</vt:lpstr>
      <vt:lpstr>Vandaag</vt:lpstr>
      <vt:lpstr>Zuren vs. basen</vt:lpstr>
      <vt:lpstr>Huiswerk</vt:lpstr>
      <vt:lpstr>LA Scheidingtechnieken</vt:lpstr>
      <vt:lpstr>PowerPoint-presentatie</vt:lpstr>
      <vt:lpstr>Vandaag</vt:lpstr>
      <vt:lpstr>Zuren vs. basen</vt:lpstr>
      <vt:lpstr>pH waarde</vt:lpstr>
      <vt:lpstr>pH-berekening aan zure oplossingen</vt:lpstr>
      <vt:lpstr>Verband tussen pH en pOH</vt:lpstr>
      <vt:lpstr>pH-berekening aan basische oplossingen</vt:lpstr>
      <vt:lpstr>Verdunnen</vt:lpstr>
      <vt:lpstr>Neutralisatie</vt:lpstr>
      <vt:lpstr>Conclusie</vt:lpstr>
      <vt:lpstr>Toets</vt:lpstr>
      <vt:lpstr>Maandag</vt:lpstr>
      <vt:lpstr>PowerPoint-presentatie</vt:lpstr>
      <vt:lpstr>PowerPoint-presentatie</vt:lpstr>
      <vt:lpstr>PowerPoint-presentatie</vt:lpstr>
      <vt:lpstr>Vandaag</vt:lpstr>
      <vt:lpstr>pH</vt:lpstr>
      <vt:lpstr>Hoe werkt een pH meter?</vt:lpstr>
      <vt:lpstr>PowerPoint-presentatie</vt:lpstr>
      <vt:lpstr>Vandaag</vt:lpstr>
      <vt:lpstr>Opdrachten</vt:lpstr>
      <vt:lpstr>Opdracht 1: Maken van zepen</vt:lpstr>
      <vt:lpstr>Zuurtegraad</vt:lpstr>
      <vt:lpstr>Opdracht 2: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Tromp7</dc:creator>
  <cp:lastModifiedBy>Walther Hensen</cp:lastModifiedBy>
  <cp:revision>352</cp:revision>
  <cp:lastPrinted>2015-01-16T10:24:08Z</cp:lastPrinted>
  <dcterms:created xsi:type="dcterms:W3CDTF">2013-04-10T10:51:47Z</dcterms:created>
  <dcterms:modified xsi:type="dcterms:W3CDTF">2019-12-03T09:52:58Z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